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</p:sldMasterIdLst>
  <p:notesMasterIdLst>
    <p:notesMasterId r:id="rId39"/>
  </p:notesMasterIdLst>
  <p:sldIdLst>
    <p:sldId id="353" r:id="rId6"/>
    <p:sldId id="354" r:id="rId7"/>
    <p:sldId id="308" r:id="rId8"/>
    <p:sldId id="314" r:id="rId9"/>
    <p:sldId id="365" r:id="rId10"/>
    <p:sldId id="263" r:id="rId11"/>
    <p:sldId id="372" r:id="rId12"/>
    <p:sldId id="297" r:id="rId13"/>
    <p:sldId id="366" r:id="rId14"/>
    <p:sldId id="367" r:id="rId15"/>
    <p:sldId id="305" r:id="rId16"/>
    <p:sldId id="322" r:id="rId17"/>
    <p:sldId id="323" r:id="rId18"/>
    <p:sldId id="342" r:id="rId19"/>
    <p:sldId id="374" r:id="rId20"/>
    <p:sldId id="368" r:id="rId21"/>
    <p:sldId id="371" r:id="rId22"/>
    <p:sldId id="327" r:id="rId23"/>
    <p:sldId id="369" r:id="rId24"/>
    <p:sldId id="321" r:id="rId25"/>
    <p:sldId id="329" r:id="rId26"/>
    <p:sldId id="373" r:id="rId27"/>
    <p:sldId id="370" r:id="rId28"/>
    <p:sldId id="332" r:id="rId29"/>
    <p:sldId id="331" r:id="rId30"/>
    <p:sldId id="267" r:id="rId31"/>
    <p:sldId id="268" r:id="rId32"/>
    <p:sldId id="356" r:id="rId33"/>
    <p:sldId id="357" r:id="rId34"/>
    <p:sldId id="316" r:id="rId35"/>
    <p:sldId id="275" r:id="rId36"/>
    <p:sldId id="296" r:id="rId37"/>
    <p:sldId id="3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 autoAdjust="0"/>
    <p:restoredTop sz="96395" autoAdjust="0"/>
  </p:normalViewPr>
  <p:slideViewPr>
    <p:cSldViewPr snapToGrid="0">
      <p:cViewPr varScale="1">
        <p:scale>
          <a:sx n="107" d="100"/>
          <a:sy n="107" d="100"/>
        </p:scale>
        <p:origin x="14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46F16-236E-42A0-8495-11E39D0CD210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455CC-D356-4C06-BE19-4967C7923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3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455CC-D356-4C06-BE19-4967C79236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60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455CC-D356-4C06-BE19-4967C79236D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80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49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91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2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77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173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455CC-D356-4C06-BE19-4967C79236D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02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851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10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455CC-D356-4C06-BE19-4967C79236D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6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455CC-D356-4C06-BE19-4967C79236D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16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19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866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70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455CC-D356-4C06-BE19-4967C79236D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33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98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35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455CC-D356-4C06-BE19-4967C79236D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73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455CC-D356-4C06-BE19-4967C79236D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3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455CC-D356-4C06-BE19-4967C79236D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4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455CC-D356-4C06-BE19-4967C79236D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6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74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84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29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468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6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4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8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01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8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99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93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5900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lang="en-US" sz="1000" smtClean="0">
                <a:solidFill>
                  <a:schemeClr val="accent1"/>
                </a:solidFill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1"/>
            <a:ext cx="6819900" cy="35495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9555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930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5" pos="69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26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2735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10287000" cy="4724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95015"/>
            <a:ext cx="11277600" cy="38608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17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07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4953000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485900"/>
            <a:ext cx="4952998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67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181100"/>
            <a:ext cx="4953000" cy="41767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286501" y="1181100"/>
            <a:ext cx="4953000" cy="41767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02236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36237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48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Compariso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485900"/>
            <a:ext cx="4953000" cy="38719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286501" y="1485900"/>
            <a:ext cx="4953000" cy="38719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02236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36237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23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3924301"/>
            <a:ext cx="2988364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619500"/>
            <a:ext cx="2988405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4" y="3924301"/>
            <a:ext cx="2979692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09" y="361950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56050" y="3924301"/>
            <a:ext cx="2983450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57327" y="3619500"/>
            <a:ext cx="298217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181100"/>
            <a:ext cx="0" cy="400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20948" y="1181100"/>
            <a:ext cx="0" cy="400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1100"/>
            <a:ext cx="298840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5" y="1181100"/>
            <a:ext cx="297973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57323" y="1181100"/>
            <a:ext cx="298217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645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5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4229101"/>
            <a:ext cx="2988364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924300"/>
            <a:ext cx="2988405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4" y="4229101"/>
            <a:ext cx="2979692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09" y="392430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56050" y="4229101"/>
            <a:ext cx="2983450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57327" y="3924300"/>
            <a:ext cx="298217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4859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20948" y="14859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899"/>
            <a:ext cx="2988409" cy="223113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5" y="1485900"/>
            <a:ext cx="297973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57323" y="1485900"/>
            <a:ext cx="298217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4"/>
            <a:ext cx="10286999" cy="661986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43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3938459"/>
            <a:ext cx="2301354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633658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2038" y="3938459"/>
            <a:ext cx="2332240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591980" y="3633658"/>
            <a:ext cx="2332272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60210" y="3938459"/>
            <a:ext cx="2302372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62343" y="3633658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555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591975" y="1185550"/>
            <a:ext cx="2332275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62335" y="118555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645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899761" y="3938459"/>
            <a:ext cx="2338690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01816" y="3633658"/>
            <a:ext cx="2337688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01808" y="1185550"/>
            <a:ext cx="2337691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623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9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43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4216231"/>
            <a:ext cx="2301354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911430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2038" y="4216231"/>
            <a:ext cx="2332240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591980" y="3911430"/>
            <a:ext cx="2332272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60210" y="4216231"/>
            <a:ext cx="2302372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62343" y="3911430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90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591975" y="1485900"/>
            <a:ext cx="2332275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62335" y="148590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899761" y="4216231"/>
            <a:ext cx="2338690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01816" y="3911430"/>
            <a:ext cx="2337688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01808" y="1485900"/>
            <a:ext cx="2337691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98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2829927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1100"/>
            <a:ext cx="245692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6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6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29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3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3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0" y="5183771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0" y="3543300"/>
            <a:ext cx="245692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0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6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6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29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3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3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2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40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Gallery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134727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900"/>
            <a:ext cx="245692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6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6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29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3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3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0" y="5488571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0" y="3848100"/>
            <a:ext cx="245692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0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6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6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29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3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3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33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"/>
          <a:stretch/>
        </p:blipFill>
        <p:spPr>
          <a:xfrm>
            <a:off x="817" y="1459"/>
            <a:ext cx="12187996" cy="64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81100"/>
            <a:ext cx="9144000" cy="1143000"/>
          </a:xfrm>
        </p:spPr>
        <p:txBody>
          <a:bodyPr anchor="b">
            <a:no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798" y="2437483"/>
            <a:ext cx="9145706" cy="5013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3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3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"/>
          <a:stretch/>
        </p:blipFill>
        <p:spPr>
          <a:xfrm>
            <a:off x="817" y="1459"/>
            <a:ext cx="12187996" cy="64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3825129"/>
            <a:ext cx="9144000" cy="59436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4415475"/>
            <a:ext cx="9144000" cy="4992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9053"/>
            <a:ext cx="12192000" cy="34417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513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4229100" y="0"/>
            <a:ext cx="7962900" cy="650047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705100"/>
            <a:ext cx="322580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paragraph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9100"/>
            <a:ext cx="3225800" cy="19050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quote or interesting fact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83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4229100" y="0"/>
            <a:ext cx="7962900" cy="6500474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705100"/>
            <a:ext cx="322580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paragraph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9100"/>
            <a:ext cx="3225800" cy="19050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quote or interesting fact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229100" y="1"/>
            <a:ext cx="0" cy="6500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61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1"/>
            <a:ext cx="12192000" cy="650047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89900" y="5462403"/>
            <a:ext cx="3644900" cy="747897"/>
          </a:xfrm>
          <a:solidFill>
            <a:schemeClr val="bg1"/>
          </a:solidFill>
        </p:spPr>
        <p:txBody>
          <a:bodyPr lIns="365760" tIns="274320" rIns="365760" bIns="274320" anchor="t" anchorCtr="0">
            <a:sp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093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254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3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54102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54102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858001" y="566530"/>
            <a:ext cx="5334000" cy="5734880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31727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0488"/>
            <a:ext cx="12192000" cy="356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00488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428508" y="6604000"/>
            <a:ext cx="0" cy="15514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3" y="6565216"/>
            <a:ext cx="212200" cy="228116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Media Placeholder 10"/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42265072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657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 Chart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89709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6096000" y="887620"/>
            <a:ext cx="0" cy="5612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0" y="3695999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0" y="88442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447875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1154384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55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4295396"/>
            <a:ext cx="5295899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6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001905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59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6442617" y="1444158"/>
            <a:ext cx="5292183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0" name="Text Placeholder 16"/>
          <p:cNvSpPr>
            <a:spLocks noGrp="1"/>
          </p:cNvSpPr>
          <p:nvPr>
            <p:ph type="body" sz="quarter" idx="32" hasCustomPrompt="1"/>
          </p:nvPr>
        </p:nvSpPr>
        <p:spPr>
          <a:xfrm>
            <a:off x="6442616" y="1150667"/>
            <a:ext cx="5292183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62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38900" y="4291679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6438900" y="3998188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83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0"/>
            <a:ext cx="0" cy="6499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325508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712591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419100"/>
            <a:ext cx="5296821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3880422"/>
            <a:ext cx="5295899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457199" y="3586931"/>
            <a:ext cx="5295901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6438900" y="712591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32" hasCustomPrompt="1"/>
          </p:nvPr>
        </p:nvSpPr>
        <p:spPr>
          <a:xfrm>
            <a:off x="6438901" y="419100"/>
            <a:ext cx="5293104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38900" y="3876705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6438901" y="3583214"/>
            <a:ext cx="5293104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945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495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983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897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072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511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9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54102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54102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858001" y="570368"/>
            <a:ext cx="5334000" cy="572179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246262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297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146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5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40288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9" cy="19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22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4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8" cy="19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2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-2370" y="0"/>
            <a:ext cx="4063997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61628" y="0"/>
            <a:ext cx="4063996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5625" y="0"/>
            <a:ext cx="4066376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9" cy="19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30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4063999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64000" y="0"/>
            <a:ext cx="4061625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5625" y="0"/>
            <a:ext cx="4066375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8" cy="19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08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JHU/APL Proprietary - For Internal Use Only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361627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224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0"/>
            <a:ext cx="6819900" cy="3428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0102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726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69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499798"/>
            <a:ext cx="12192000" cy="35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6500474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11277600" cy="76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181100"/>
            <a:ext cx="10287000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6810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416" y="6500814"/>
            <a:ext cx="3197406" cy="3556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JHU/APL Proprietary - For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0302" y="6500474"/>
            <a:ext cx="381000" cy="35752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1">
                <a:solidFill>
                  <a:schemeClr val="accent2"/>
                </a:solidFill>
              </a:defRPr>
            </a:lvl1pPr>
          </a:lstStyle>
          <a:p>
            <a:fld id="{927D8B64-C705-42A2-9D88-BF0E62ACDF2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1424239" y="6604000"/>
            <a:ext cx="0" cy="1551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6791"/>
            <a:ext cx="210893" cy="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4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701" r:id="rId38"/>
    <p:sldLayoutId id="2147483702" r:id="rId39"/>
    <p:sldLayoutId id="2147483703" r:id="rId40"/>
    <p:sldLayoutId id="2147483710" r:id="rId41"/>
    <p:sldLayoutId id="2147483712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93738" indent="-246063" algn="l" defTabSz="914400" rtl="0" eaLnBrk="1" latinLnBrk="0" hangingPunct="1">
        <a:lnSpc>
          <a:spcPct val="100000"/>
        </a:lnSpc>
        <a:spcBef>
          <a:spcPts val="400"/>
        </a:spcBef>
        <a:buFont typeface=".AppleSystemUIFont" charset="-120"/>
        <a:buChar char="-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50938" indent="-228600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Wingdings" charset="2"/>
        <a:buChar char="§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6550" indent="-227013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Courier New" charset="0"/>
        <a:buChar char="o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63750" indent="-228600" algn="l" defTabSz="914400" rtl="0" eaLnBrk="1" latinLnBrk="0" hangingPunct="1">
        <a:lnSpc>
          <a:spcPct val="100000"/>
        </a:lnSpc>
        <a:spcBef>
          <a:spcPts val="400"/>
        </a:spcBef>
        <a:buFont typeface="Arial"/>
        <a:buChar char="•"/>
        <a:tabLst/>
        <a:defRPr sz="1600" kern="1200" baseline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264">
          <p15:clr>
            <a:srgbClr val="F26B43"/>
          </p15:clr>
        </p15:guide>
        <p15:guide id="11" pos="288">
          <p15:clr>
            <a:srgbClr val="F26B43"/>
          </p15:clr>
        </p15:guide>
        <p15:guide id="12" pos="7392">
          <p15:clr>
            <a:srgbClr val="F26B43"/>
          </p15:clr>
        </p15:guide>
        <p15:guide id="13" orient="horz" pos="3912">
          <p15:clr>
            <a:srgbClr val="F26B43"/>
          </p15:clr>
        </p15:guide>
        <p15:guide id="14" pos="3840">
          <p15:clr>
            <a:srgbClr val="F26B43"/>
          </p15:clr>
        </p15:guide>
        <p15:guide id="16" orient="horz" pos="936">
          <p15:clr>
            <a:srgbClr val="F26B43"/>
          </p15:clr>
        </p15:guide>
        <p15:guide id="17" pos="600">
          <p15:clr>
            <a:srgbClr val="F26B43"/>
          </p15:clr>
        </p15:guide>
        <p15:guide id="18" pos="7080">
          <p15:clr>
            <a:srgbClr val="F26B43"/>
          </p15:clr>
        </p15:guide>
        <p15:guide id="19" pos="4056">
          <p15:clr>
            <a:srgbClr val="F26B43"/>
          </p15:clr>
        </p15:guide>
        <p15:guide id="20" pos="3624">
          <p15:clr>
            <a:srgbClr val="F26B43"/>
          </p15:clr>
        </p15:guide>
        <p15:guide id="22" orient="horz" pos="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4015-w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i.org/10.1111/nyas.14659" TargetMode="External"/><Relationship Id="rId4" Type="http://schemas.openxmlformats.org/officeDocument/2006/relationships/hyperlink" Target="https://doi.org/10.1038/ncomms1437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485900"/>
            <a:ext cx="6046304" cy="2671804"/>
          </a:xfrm>
        </p:spPr>
        <p:txBody>
          <a:bodyPr>
            <a:normAutofit fontScale="90000"/>
          </a:bodyPr>
          <a:lstStyle/>
          <a:p>
            <a:r>
              <a:rPr lang="en-US" dirty="0"/>
              <a:t>The Physics-informed AI Climate Model Agent Neuro-symbolic Simulator (PACMANS) for Tipping Point Discovery</a:t>
            </a:r>
            <a:br>
              <a:rPr lang="en-US" dirty="0"/>
            </a:br>
            <a:r>
              <a:rPr lang="en-US" sz="3100" dirty="0"/>
              <a:t>Virtual Onsite Visit April 6, 2022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4369977"/>
            <a:ext cx="5584371" cy="17858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Jennifer </a:t>
            </a:r>
            <a:r>
              <a:rPr lang="en-US" dirty="0" err="1"/>
              <a:t>Sleeman</a:t>
            </a:r>
            <a:r>
              <a:rPr lang="en-US" dirty="0"/>
              <a:t>, Ph.D.</a:t>
            </a:r>
          </a:p>
          <a:p>
            <a:r>
              <a:rPr lang="en-US" dirty="0"/>
              <a:t>Jay Brett, Ph.D.</a:t>
            </a:r>
          </a:p>
          <a:p>
            <a:r>
              <a:rPr lang="en-US" dirty="0"/>
              <a:t>Marisa Hughes, Ph.D.</a:t>
            </a:r>
          </a:p>
          <a:p>
            <a:r>
              <a:rPr lang="en-US" dirty="0"/>
              <a:t>Anand </a:t>
            </a:r>
            <a:r>
              <a:rPr lang="en-US" dirty="0" err="1"/>
              <a:t>Gnanadesikan</a:t>
            </a:r>
            <a:r>
              <a:rPr lang="en-US" dirty="0"/>
              <a:t>, Ph.D.</a:t>
            </a:r>
          </a:p>
          <a:p>
            <a:r>
              <a:rPr lang="en-US" dirty="0"/>
              <a:t>Yannis </a:t>
            </a:r>
            <a:r>
              <a:rPr lang="en-US" dirty="0" err="1"/>
              <a:t>Kevrekidis</a:t>
            </a:r>
            <a:r>
              <a:rPr lang="en-US" dirty="0"/>
              <a:t>, Ph.D.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Key currents of the Atlantic ocean's overturning circulation. Credit: NASA">
            <a:extLst>
              <a:ext uri="{FF2B5EF4-FFF2-40B4-BE49-F238E27FC236}">
                <a16:creationId xmlns:a16="http://schemas.microsoft.com/office/drawing/2014/main" id="{10111CC6-5B80-5A4B-BDE2-B4C34B3AB711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7" r="18977"/>
          <a:stretch>
            <a:fillRect/>
          </a:stretch>
        </p:blipFill>
        <p:spPr bwMode="auto">
          <a:xfrm>
            <a:off x="6858000" y="419100"/>
            <a:ext cx="5334000" cy="572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799" y="6522753"/>
            <a:ext cx="11506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STATEMENT</a:t>
            </a:r>
            <a:r>
              <a:rPr lang="en-US" sz="1600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A: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Approved for public release:  distribution unlimited.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542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D8A1-1AF3-FB4D-9888-B06C0352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982766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Build a new climate tipping point dataset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A1A36-0B64-B545-8628-9466DDFD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D74E3-814E-D645-B7A7-ED5B15A69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81" y="2554266"/>
            <a:ext cx="4862011" cy="3646509"/>
          </a:xfrm>
          <a:prstGeom prst="rect">
            <a:avLst/>
          </a:prstGeom>
        </p:spPr>
      </p:pic>
      <p:pic>
        <p:nvPicPr>
          <p:cNvPr id="7" name="Graphic 5">
            <a:extLst>
              <a:ext uri="{FF2B5EF4-FFF2-40B4-BE49-F238E27FC236}">
                <a16:creationId xmlns:a16="http://schemas.microsoft.com/office/drawing/2014/main" id="{7207A272-375F-9946-965E-07936670C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8589" y="32658"/>
            <a:ext cx="2813411" cy="13550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D7455F2-4D23-1640-B38D-003496845522}"/>
              </a:ext>
            </a:extLst>
          </p:cNvPr>
          <p:cNvSpPr/>
          <p:nvPr/>
        </p:nvSpPr>
        <p:spPr>
          <a:xfrm>
            <a:off x="9378589" y="32659"/>
            <a:ext cx="1072664" cy="1057772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587682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7079064" cy="762000"/>
          </a:xfrm>
        </p:spPr>
        <p:txBody>
          <a:bodyPr>
            <a:normAutofit/>
          </a:bodyPr>
          <a:lstStyle/>
          <a:p>
            <a:r>
              <a:rPr lang="en-US" sz="2800" dirty="0"/>
              <a:t>Surrogate Climate Models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36796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9B5C41-1A56-7944-B558-28A38AC1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017" y="1784746"/>
            <a:ext cx="5846472" cy="4894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 long time scales, Atlantic overturning can often be described by simple box model…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… which exhibits tipping points.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use the box model as a first-step data set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then extend this to include the larger climate models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Extend to include Pacific Basin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Calibrate model against specific climate models (NCAR+CMIP6) using preindustrial and historical simulations.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Show that model can capture both mean state and variability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Use surrogate model to project tipping points, examine for accuracy of prediction.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1D318-CF73-FB4F-99C7-929D18E2B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1"/>
          <a:stretch/>
        </p:blipFill>
        <p:spPr>
          <a:xfrm>
            <a:off x="7229305" y="1181100"/>
            <a:ext cx="3495541" cy="2205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31D351-27D5-F143-863D-1E16E567E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762" y="3260911"/>
            <a:ext cx="3118338" cy="2643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9B1D9-B1BA-7F40-9A83-8A145B11D3E6}"/>
              </a:ext>
            </a:extLst>
          </p:cNvPr>
          <p:cNvSpPr txBox="1"/>
          <p:nvPr/>
        </p:nvSpPr>
        <p:spPr>
          <a:xfrm>
            <a:off x="6231197" y="5926361"/>
            <a:ext cx="584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Gnanadesikan, 1999; Gnanadesikan, Kelson and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Sten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, J. Climate 2018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BB1CCD-D3A6-D147-9AFD-3F145EA6BE74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16" name="Graphic 5">
            <a:extLst>
              <a:ext uri="{FF2B5EF4-FFF2-40B4-BE49-F238E27FC236}">
                <a16:creationId xmlns:a16="http://schemas.microsoft.com/office/drawing/2014/main" id="{05308086-8C04-194D-A13F-75AEBC9A3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78589" y="32658"/>
            <a:ext cx="2813411" cy="13550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288848E-C6B0-2548-AF37-1E7D3E64AD75}"/>
              </a:ext>
            </a:extLst>
          </p:cNvPr>
          <p:cNvSpPr/>
          <p:nvPr/>
        </p:nvSpPr>
        <p:spPr>
          <a:xfrm>
            <a:off x="9378589" y="32659"/>
            <a:ext cx="1072664" cy="1057772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250852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166D10-C664-9D47-A471-92A52D9D2C41}"/>
              </a:ext>
            </a:extLst>
          </p:cNvPr>
          <p:cNvSpPr txBox="1">
            <a:spLocks/>
          </p:cNvSpPr>
          <p:nvPr/>
        </p:nvSpPr>
        <p:spPr>
          <a:xfrm>
            <a:off x="952500" y="1732867"/>
            <a:ext cx="10487802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Using the Four Box Model as a way to generate data for the AI methods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For long time scales, Atlantic overturning can often be described by simple box model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892"/>
            <a:ext cx="11277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Gnanadesikan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Four Box Model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36794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F0EDEA-2986-7345-9053-92218436685C}"/>
              </a:ext>
            </a:extLst>
          </p:cNvPr>
          <p:cNvGrpSpPr/>
          <p:nvPr/>
        </p:nvGrpSpPr>
        <p:grpSpPr>
          <a:xfrm>
            <a:off x="2628854" y="2598029"/>
            <a:ext cx="7135094" cy="3713063"/>
            <a:chOff x="0" y="0"/>
            <a:chExt cx="3822065" cy="17920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D5FAD5-70A7-7C49-BC8D-FC226489F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822065" cy="1645920"/>
            </a:xfrm>
            <a:prstGeom prst="rect">
              <a:avLst/>
            </a:prstGeom>
          </p:spPr>
        </p:pic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46444A58-7C48-C64D-B8D4-DC864A3B6E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387" y="1643479"/>
              <a:ext cx="3509009" cy="1485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The </a:t>
              </a:r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Gnanadesikan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Four Box Model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53E01CC-DD22-D94C-9556-EB89C3932EC2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12" name="Graphic 5">
            <a:extLst>
              <a:ext uri="{FF2B5EF4-FFF2-40B4-BE49-F238E27FC236}">
                <a16:creationId xmlns:a16="http://schemas.microsoft.com/office/drawing/2014/main" id="{CA00937A-DA34-714B-AB05-6A2C026D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8589" y="32658"/>
            <a:ext cx="2813411" cy="135500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F6AD3D3-EC05-9643-92CF-5FDE8962AD09}"/>
              </a:ext>
            </a:extLst>
          </p:cNvPr>
          <p:cNvSpPr/>
          <p:nvPr/>
        </p:nvSpPr>
        <p:spPr>
          <a:xfrm>
            <a:off x="9378589" y="32659"/>
            <a:ext cx="1072664" cy="1057772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69923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166D10-C664-9D47-A471-92A52D9D2C41}"/>
              </a:ext>
            </a:extLst>
          </p:cNvPr>
          <p:cNvSpPr txBox="1">
            <a:spLocks/>
          </p:cNvSpPr>
          <p:nvPr/>
        </p:nvSpPr>
        <p:spPr>
          <a:xfrm>
            <a:off x="953278" y="1989992"/>
            <a:ext cx="5655129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Created a python package of the four box model that allows one to specify initial conditions, and parameter values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 python package recreates the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Gnanadesikan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experiments (in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Matlab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code)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Generates the same plots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Enables creation of labeled training data for training machine learning algorithms and temporal training data for training the AI surrogates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Produces datasets in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netcdf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format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Gnanadesikan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Four Box Model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36795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0D868-DB36-9C47-B574-590FE35F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74" y="1330927"/>
            <a:ext cx="4863326" cy="2917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186EE-7F8B-3F41-AD5F-C9C9D442A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158" y="4268123"/>
            <a:ext cx="3488561" cy="2167611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4907F5B-370C-C74F-86F4-9D36B4C85198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11" name="Graphic 5">
            <a:extLst>
              <a:ext uri="{FF2B5EF4-FFF2-40B4-BE49-F238E27FC236}">
                <a16:creationId xmlns:a16="http://schemas.microsoft.com/office/drawing/2014/main" id="{83AB35F8-8D86-9349-B424-BB4B09A18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78589" y="32658"/>
            <a:ext cx="2813411" cy="135500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56F26E4-5A38-B347-BA0A-420BB1143EA6}"/>
              </a:ext>
            </a:extLst>
          </p:cNvPr>
          <p:cNvSpPr/>
          <p:nvPr/>
        </p:nvSpPr>
        <p:spPr>
          <a:xfrm>
            <a:off x="9378589" y="32659"/>
            <a:ext cx="1072664" cy="1057772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458207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166D10-C664-9D47-A471-92A52D9D2C41}"/>
              </a:ext>
            </a:extLst>
          </p:cNvPr>
          <p:cNvSpPr txBox="1">
            <a:spLocks/>
          </p:cNvSpPr>
          <p:nvPr/>
        </p:nvSpPr>
        <p:spPr>
          <a:xfrm>
            <a:off x="975961" y="1362015"/>
            <a:ext cx="5462939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CESM2 Large Ensemble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CESM2-LE initialization consequences for the Atlantic Meridional Overturning Circulation (AMOC) at 26.5°N with 20 macro-initializations (top) and the micro-initializations (bottom)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Mapping CMIP6 to the Box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36796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118BC1-45B4-B340-AA19-CF6E25D0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99" y="1800820"/>
            <a:ext cx="4085958" cy="4104701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170E65D-0441-A743-BA29-D784D165B786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10" name="Graphic 5">
            <a:extLst>
              <a:ext uri="{FF2B5EF4-FFF2-40B4-BE49-F238E27FC236}">
                <a16:creationId xmlns:a16="http://schemas.microsoft.com/office/drawing/2014/main" id="{30E71FB4-72A4-7C4F-9525-3C88FA5F9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8589" y="32658"/>
            <a:ext cx="2813411" cy="135500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B941C70-CA51-3149-9910-E9D25B4F0C17}"/>
              </a:ext>
            </a:extLst>
          </p:cNvPr>
          <p:cNvSpPr/>
          <p:nvPr/>
        </p:nvSpPr>
        <p:spPr>
          <a:xfrm>
            <a:off x="9378589" y="32659"/>
            <a:ext cx="1072664" cy="1057772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32DDD43-0155-884A-A3C5-296D1E85C7CC}"/>
              </a:ext>
            </a:extLst>
          </p:cNvPr>
          <p:cNvSpPr txBox="1">
            <a:spLocks/>
          </p:cNvSpPr>
          <p:nvPr/>
        </p:nvSpPr>
        <p:spPr>
          <a:xfrm>
            <a:off x="6386901" y="1387664"/>
            <a:ext cx="10487802" cy="497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Pre-industrial run from 1001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54446-5E53-454A-8DF3-083B9D828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70" y="1741659"/>
            <a:ext cx="4402293" cy="47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8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7292D4A-61F9-CC4F-832E-29791F8DC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89" y="1175756"/>
            <a:ext cx="6348412" cy="5308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Mapping CMIP6 to the Box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36796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170E65D-0441-A743-BA29-D784D165B786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10" name="Graphic 5">
            <a:extLst>
              <a:ext uri="{FF2B5EF4-FFF2-40B4-BE49-F238E27FC236}">
                <a16:creationId xmlns:a16="http://schemas.microsoft.com/office/drawing/2014/main" id="{30E71FB4-72A4-7C4F-9525-3C88FA5F9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8589" y="32658"/>
            <a:ext cx="2813411" cy="135500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B941C70-CA51-3149-9910-E9D25B4F0C17}"/>
              </a:ext>
            </a:extLst>
          </p:cNvPr>
          <p:cNvSpPr/>
          <p:nvPr/>
        </p:nvSpPr>
        <p:spPr>
          <a:xfrm>
            <a:off x="9378589" y="32659"/>
            <a:ext cx="1072664" cy="1057772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A3DF4338-68EE-074A-BC92-D58EDCB3E101}"/>
              </a:ext>
            </a:extLst>
          </p:cNvPr>
          <p:cNvSpPr txBox="1">
            <a:spLocks/>
          </p:cNvSpPr>
          <p:nvPr/>
        </p:nvSpPr>
        <p:spPr>
          <a:xfrm>
            <a:off x="952500" y="1567541"/>
            <a:ext cx="5486399" cy="48190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 data wrangling included converting 4-dimensional ocean variables of temperature, salinity, and velocity into zonal-mean (3-dimensional) temperature, salinity, potential density, and velocity.      4GB and 3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-hours per decade.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Zonal-mean variables processed into 1-dimensional time series parallel to those created by the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Gnanadesikan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Four Box Model</a:t>
            </a:r>
          </a:p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Matlab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code generates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netcdf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output from the CESM-2 model runs for ML algorithms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1290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D8A1-1AF3-FB4D-9888-B06C0352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157" y="2527521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Extend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Kevrekidis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 work that enables tipping point discovery for coarse surrogate models using bifurcation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A1A36-0B64-B545-8628-9466DDFD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91032-106D-9942-8145-04CC1C874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822" y="3304230"/>
            <a:ext cx="3874196" cy="29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5">
            <a:extLst>
              <a:ext uri="{FF2B5EF4-FFF2-40B4-BE49-F238E27FC236}">
                <a16:creationId xmlns:a16="http://schemas.microsoft.com/office/drawing/2014/main" id="{C45A4D8A-BD3D-234F-A1DF-EF3FCB9B3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8589" y="32658"/>
            <a:ext cx="2813411" cy="13550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0D50F42-F6E6-7446-9C32-5F62F8FFB399}"/>
              </a:ext>
            </a:extLst>
          </p:cNvPr>
          <p:cNvSpPr/>
          <p:nvPr/>
        </p:nvSpPr>
        <p:spPr>
          <a:xfrm>
            <a:off x="9343521" y="860662"/>
            <a:ext cx="1441773" cy="621474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73570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166D10-C664-9D47-A471-92A52D9D2C41}"/>
              </a:ext>
            </a:extLst>
          </p:cNvPr>
          <p:cNvSpPr txBox="1">
            <a:spLocks/>
          </p:cNvSpPr>
          <p:nvPr/>
        </p:nvSpPr>
        <p:spPr>
          <a:xfrm>
            <a:off x="1253508" y="1571410"/>
            <a:ext cx="9531786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Tipping point computation plan for the stochastic Box model: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Developing one-parameter bifurcation diagrams of the (deterministic part) of the box model (9 differential equations) with respect to the separate parameters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 neighborhood of tipping point, the model reduces to an effectively one-dimensional model since one eigenvalue is close to zero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Then stochastic simulations will give rise to time series “jumping” across different states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AI Surrogates and Bifurcation – Methodology Plan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36796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CF6604-C108-F741-B9D3-10848943F92B}"/>
              </a:ext>
            </a:extLst>
          </p:cNvPr>
          <p:cNvSpPr txBox="1"/>
          <p:nvPr/>
        </p:nvSpPr>
        <p:spPr>
          <a:xfrm>
            <a:off x="9464217" y="4189707"/>
            <a:ext cx="572593" cy="24622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          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1B2FD9B-6674-774A-B388-A10A5D1B6F50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31" name="Graphic 5">
            <a:extLst>
              <a:ext uri="{FF2B5EF4-FFF2-40B4-BE49-F238E27FC236}">
                <a16:creationId xmlns:a16="http://schemas.microsoft.com/office/drawing/2014/main" id="{9F496F74-9066-E443-9C0C-266784409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378589" y="28790"/>
            <a:ext cx="2813411" cy="135500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32EB65D9-4328-FC43-84F6-0D67494F8AB4}"/>
              </a:ext>
            </a:extLst>
          </p:cNvPr>
          <p:cNvSpPr/>
          <p:nvPr/>
        </p:nvSpPr>
        <p:spPr>
          <a:xfrm>
            <a:off x="9343521" y="758558"/>
            <a:ext cx="1441773" cy="621474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0181F-2D32-084B-B92D-13229C8726C2}"/>
              </a:ext>
            </a:extLst>
          </p:cNvPr>
          <p:cNvGrpSpPr>
            <a:grpSpLocks noChangeAspect="1"/>
          </p:cNvGrpSpPr>
          <p:nvPr/>
        </p:nvGrpSpPr>
        <p:grpSpPr>
          <a:xfrm>
            <a:off x="1766160" y="3829546"/>
            <a:ext cx="4273280" cy="2380754"/>
            <a:chOff x="122981" y="205927"/>
            <a:chExt cx="3698239" cy="2060187"/>
          </a:xfrm>
        </p:grpSpPr>
        <p:pic>
          <p:nvPicPr>
            <p:cNvPr id="22" name="Picture 21" descr="Diagram&#10;&#10;Description automatically generated">
              <a:extLst>
                <a:ext uri="{FF2B5EF4-FFF2-40B4-BE49-F238E27FC236}">
                  <a16:creationId xmlns:a16="http://schemas.microsoft.com/office/drawing/2014/main" id="{8D87425D-F170-3B47-AE6F-1B308ABCF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0"/>
            <a:stretch/>
          </p:blipFill>
          <p:spPr bwMode="auto">
            <a:xfrm>
              <a:off x="505767" y="205927"/>
              <a:ext cx="2386279" cy="170120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3" name="Text Box 6">
              <a:extLst>
                <a:ext uri="{FF2B5EF4-FFF2-40B4-BE49-F238E27FC236}">
                  <a16:creationId xmlns:a16="http://schemas.microsoft.com/office/drawing/2014/main" id="{1636DD9C-A5DC-7946-8C36-81B12149800A}"/>
                </a:ext>
              </a:extLst>
            </p:cNvPr>
            <p:cNvSpPr txBox="1"/>
            <p:nvPr/>
          </p:nvSpPr>
          <p:spPr>
            <a:xfrm>
              <a:off x="122981" y="1892927"/>
              <a:ext cx="3698239" cy="37318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(Gross T. et al 2008) System-level bifurcation </a:t>
              </a:r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diagram.</a:t>
              </a:r>
              <a:endParaRPr lang="en-US" sz="11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94731B-103D-6B49-8676-4F0920E8EA2F}"/>
              </a:ext>
            </a:extLst>
          </p:cNvPr>
          <p:cNvGrpSpPr/>
          <p:nvPr/>
        </p:nvGrpSpPr>
        <p:grpSpPr>
          <a:xfrm>
            <a:off x="6853100" y="3722460"/>
            <a:ext cx="3572739" cy="2482296"/>
            <a:chOff x="109942" y="-71194"/>
            <a:chExt cx="3405449" cy="2258481"/>
          </a:xfrm>
        </p:grpSpPr>
        <p:pic>
          <p:nvPicPr>
            <p:cNvPr id="35" name="Picture 34" descr="Diagram&#10;&#10;Description automatically generated">
              <a:extLst>
                <a:ext uri="{FF2B5EF4-FFF2-40B4-BE49-F238E27FC236}">
                  <a16:creationId xmlns:a16="http://schemas.microsoft.com/office/drawing/2014/main" id="{C81C632F-373B-754B-B3AA-BE99693FF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23" y="-71194"/>
              <a:ext cx="2445328" cy="21768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23">
                  <a:extLst>
                    <a:ext uri="{FF2B5EF4-FFF2-40B4-BE49-F238E27FC236}">
                      <a16:creationId xmlns:a16="http://schemas.microsoft.com/office/drawing/2014/main" id="{D368B3AA-C326-8945-B317-C92FC1F3D158}"/>
                    </a:ext>
                  </a:extLst>
                </p:cNvPr>
                <p:cNvSpPr txBox="1"/>
                <p:nvPr/>
              </p:nvSpPr>
              <p:spPr>
                <a:xfrm>
                  <a:off x="109942" y="2033273"/>
                  <a:ext cx="3405449" cy="154014"/>
                </a:xfrm>
                <a:prstGeom prst="rect">
                  <a:avLst/>
                </a:prstGeom>
                <a:solidFill>
                  <a:prstClr val="white"/>
                </a:solidFill>
                <a:ln>
                  <a:noFill/>
                </a:ln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100" dirty="0">
                      <a:solidFill>
                        <a:schemeClr val="accent1">
                          <a:lumMod val="75000"/>
                        </a:schemeClr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A phase portrait in the physical coordinates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100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00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Ι</m:t>
                          </m:r>
                        </m:sub>
                      </m:sSub>
                      <m:r>
                        <a:rPr lang="en-US" sz="1100" i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sz="1100" dirty="0">
                      <a:solidFill>
                        <a:schemeClr val="accent1">
                          <a:lumMod val="75000"/>
                        </a:schemeClr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100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00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ss</m:t>
                          </m:r>
                        </m:sub>
                      </m:sSub>
                      <m:r>
                        <a:rPr lang="en-US" sz="1100" i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a14:m>
                  <a:endParaRPr lang="en-US" sz="1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 Box 23">
                  <a:extLst>
                    <a:ext uri="{FF2B5EF4-FFF2-40B4-BE49-F238E27FC236}">
                      <a16:creationId xmlns:a16="http://schemas.microsoft.com/office/drawing/2014/main" id="{D368B3AA-C326-8945-B317-C92FC1F3D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42" y="2033273"/>
                  <a:ext cx="3405449" cy="154014"/>
                </a:xfrm>
                <a:prstGeom prst="rect">
                  <a:avLst/>
                </a:prstGeom>
                <a:blipFill>
                  <a:blip r:embed="rId7"/>
                  <a:stretch>
                    <a:fillRect l="-2482" t="-28571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7996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166D10-C664-9D47-A471-92A52D9D2C41}"/>
              </a:ext>
            </a:extLst>
          </p:cNvPr>
          <p:cNvSpPr txBox="1">
            <a:spLocks/>
          </p:cNvSpPr>
          <p:nvPr/>
        </p:nvSpPr>
        <p:spPr>
          <a:xfrm>
            <a:off x="1369687" y="1632466"/>
            <a:ext cx="9452625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Tipping point computation plan for the stochastic Box model: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Reduced set of models focused on areas around tipping points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Trained to learn tipping points using coarse bifurcation signatures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Data-driven method using machine learning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AI Surrogates and Bifurcation – Methodology Plan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36794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CF6604-C108-F741-B9D3-10848943F92B}"/>
              </a:ext>
            </a:extLst>
          </p:cNvPr>
          <p:cNvSpPr txBox="1"/>
          <p:nvPr/>
        </p:nvSpPr>
        <p:spPr>
          <a:xfrm>
            <a:off x="9464217" y="4189707"/>
            <a:ext cx="572593" cy="24622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FE2FF-C32E-9D41-BAE2-4CC3FBB37859}"/>
              </a:ext>
            </a:extLst>
          </p:cNvPr>
          <p:cNvSpPr txBox="1"/>
          <p:nvPr/>
        </p:nvSpPr>
        <p:spPr>
          <a:xfrm rot="5400000">
            <a:off x="7776202" y="3215996"/>
            <a:ext cx="549906" cy="24622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          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1B2FD9B-6674-774A-B388-A10A5D1B6F50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31" name="Graphic 5">
            <a:extLst>
              <a:ext uri="{FF2B5EF4-FFF2-40B4-BE49-F238E27FC236}">
                <a16:creationId xmlns:a16="http://schemas.microsoft.com/office/drawing/2014/main" id="{9F496F74-9066-E443-9C0C-266784409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378589" y="11241"/>
            <a:ext cx="2813411" cy="135500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32EB65D9-4328-FC43-84F6-0D67494F8AB4}"/>
              </a:ext>
            </a:extLst>
          </p:cNvPr>
          <p:cNvSpPr/>
          <p:nvPr/>
        </p:nvSpPr>
        <p:spPr>
          <a:xfrm>
            <a:off x="9343521" y="741009"/>
            <a:ext cx="1441773" cy="621474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3824B3FB-3A97-DE4F-8AFE-9FDA32877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13" y="3350056"/>
            <a:ext cx="3652941" cy="140141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E3B44AC-BACE-9E4A-A4B6-78FE31E78930}"/>
              </a:ext>
            </a:extLst>
          </p:cNvPr>
          <p:cNvSpPr/>
          <p:nvPr/>
        </p:nvSpPr>
        <p:spPr>
          <a:xfrm>
            <a:off x="2538088" y="4679201"/>
            <a:ext cx="23914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Neural network architecture used to learn the drift and diffusivity of the stochastic differential equation.</a:t>
            </a:r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7F117025-1052-0849-A7B8-073E2349B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13" y="3227666"/>
            <a:ext cx="4084611" cy="153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6">
                <a:extLst>
                  <a:ext uri="{FF2B5EF4-FFF2-40B4-BE49-F238E27FC236}">
                    <a16:creationId xmlns:a16="http://schemas.microsoft.com/office/drawing/2014/main" id="{F74B1DF1-DE16-E64F-934C-C8C3F6131630}"/>
                  </a:ext>
                </a:extLst>
              </p:cNvPr>
              <p:cNvSpPr txBox="1"/>
              <p:nvPr/>
            </p:nvSpPr>
            <p:spPr>
              <a:xfrm>
                <a:off x="5893340" y="4664905"/>
                <a:ext cx="4403284" cy="507831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11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Data-driven (Diffusion Maps) coordinates colored with the two physical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1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Ι</m:t>
                        </m:r>
                      </m:sub>
                    </m:sSub>
                    <m:r>
                      <a:rPr lang="en-US" sz="11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1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ss</m:t>
                        </m:r>
                      </m:sub>
                    </m:sSub>
                    <m:r>
                      <a:rPr lang="en-US" sz="11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indicating visually the one-to-one relation between the physical and the data-driven coordinates.</a:t>
                </a:r>
                <a:endParaRPr lang="en-US" sz="1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 Box 6">
                <a:extLst>
                  <a:ext uri="{FF2B5EF4-FFF2-40B4-BE49-F238E27FC236}">
                    <a16:creationId xmlns:a16="http://schemas.microsoft.com/office/drawing/2014/main" id="{F74B1DF1-DE16-E64F-934C-C8C3F6131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40" y="4664905"/>
                <a:ext cx="4403284" cy="507831"/>
              </a:xfrm>
              <a:prstGeom prst="rect">
                <a:avLst/>
              </a:prstGeom>
              <a:blipFill>
                <a:blip r:embed="rId7"/>
                <a:stretch>
                  <a:fillRect l="-2017" t="-9756" r="-1729" b="-170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410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D8A1-1AF3-FB4D-9888-B06C0352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94518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Build a general machinery for tipping point discovery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A1A36-0B64-B545-8628-9466DDFD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37F8F-68AA-E140-B473-C46745BB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3" y="3088188"/>
            <a:ext cx="4426673" cy="2535998"/>
          </a:xfrm>
          <a:prstGeom prst="rect">
            <a:avLst/>
          </a:prstGeom>
        </p:spPr>
      </p:pic>
      <p:pic>
        <p:nvPicPr>
          <p:cNvPr id="8" name="Graphic 5">
            <a:extLst>
              <a:ext uri="{FF2B5EF4-FFF2-40B4-BE49-F238E27FC236}">
                <a16:creationId xmlns:a16="http://schemas.microsoft.com/office/drawing/2014/main" id="{DF26546C-145B-FB40-A883-410C80027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8589" y="11241"/>
            <a:ext cx="2813411" cy="13550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9672388-DB3D-1345-863C-C6B168C77C33}"/>
              </a:ext>
            </a:extLst>
          </p:cNvPr>
          <p:cNvSpPr/>
          <p:nvPr/>
        </p:nvSpPr>
        <p:spPr>
          <a:xfrm>
            <a:off x="10518613" y="576197"/>
            <a:ext cx="921689" cy="734021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62227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12735"/>
            <a:ext cx="7865165" cy="342899"/>
          </a:xfrm>
        </p:spPr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52499" y="2067338"/>
            <a:ext cx="9768509" cy="414296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APL Team: 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Jennifer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Sleeman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 PI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Jay Brett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Marisa Hughes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Anshu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Saksena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Chace Ashcraft, David Chung, Larry White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JHU Team: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Anand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Gnanadesikan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(Co-PI),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Yannis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Kevrekidis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(Co-PI), Thomas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Haine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Marie-Aude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Pradal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Renske Gelderloos</a:t>
            </a:r>
          </a:p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UC Davis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Grey Nearing (Unpaid collaborator) (Hydrology and Bayesian Expertise)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795015"/>
            <a:ext cx="7865165" cy="386085"/>
          </a:xfrm>
        </p:spPr>
        <p:txBody>
          <a:bodyPr>
            <a:noAutofit/>
          </a:bodyPr>
          <a:lstStyle/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FBADC00-C004-A24A-A6F1-749AB26E5FB6}"/>
              </a:ext>
            </a:extLst>
          </p:cNvPr>
          <p:cNvSpPr txBox="1">
            <a:spLocks/>
          </p:cNvSpPr>
          <p:nvPr/>
        </p:nvSpPr>
        <p:spPr>
          <a:xfrm>
            <a:off x="10265417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EF0557-557E-4E05-A15C-E44F5A05222A}" type="datetime3">
              <a:rPr lang="en-US" smtClean="0"/>
              <a:pPr/>
              <a:t>20 April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65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36795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2B74C3-8F82-8A46-9125-408137978257}"/>
              </a:ext>
            </a:extLst>
          </p:cNvPr>
          <p:cNvSpPr txBox="1">
            <a:spLocks/>
          </p:cNvSpPr>
          <p:nvPr/>
        </p:nvSpPr>
        <p:spPr>
          <a:xfrm>
            <a:off x="457200" y="419100"/>
            <a:ext cx="11277600" cy="76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Multi-Generator GAN Simulation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105E1D45-5467-6746-B4C3-74EDD6E0CB38}"/>
              </a:ext>
            </a:extLst>
          </p:cNvPr>
          <p:cNvSpPr>
            <a:spLocks noGrp="1"/>
          </p:cNvSpPr>
          <p:nvPr/>
        </p:nvSpPr>
        <p:spPr>
          <a:xfrm>
            <a:off x="486646" y="741103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1CCC02-5072-CE49-BAEB-9AFF97F6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067" y="2285483"/>
            <a:ext cx="7543555" cy="2562090"/>
          </a:xfrm>
          <a:prstGeom prst="rect">
            <a:avLst/>
          </a:prstGeom>
        </p:spPr>
      </p:pic>
      <p:sp>
        <p:nvSpPr>
          <p:cNvPr id="65" name="Text Box 37">
            <a:extLst>
              <a:ext uri="{FF2B5EF4-FFF2-40B4-BE49-F238E27FC236}">
                <a16:creationId xmlns:a16="http://schemas.microsoft.com/office/drawing/2014/main" id="{85618B55-AF56-C041-A11E-9D9D4082E324}"/>
              </a:ext>
            </a:extLst>
          </p:cNvPr>
          <p:cNvSpPr txBox="1"/>
          <p:nvPr/>
        </p:nvSpPr>
        <p:spPr>
          <a:xfrm>
            <a:off x="5518915" y="5027522"/>
            <a:ext cx="6577960" cy="43088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Interactions between the discriminator and the generator seeking to exploit tipping points</a:t>
            </a:r>
          </a:p>
        </p:txBody>
      </p:sp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7EA1E418-4244-BB4C-930B-84F2D716E83C}"/>
              </a:ext>
            </a:extLst>
          </p:cNvPr>
          <p:cNvSpPr txBox="1">
            <a:spLocks/>
          </p:cNvSpPr>
          <p:nvPr/>
        </p:nvSpPr>
        <p:spPr>
          <a:xfrm>
            <a:off x="1251079" y="2146818"/>
            <a:ext cx="4081054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Using a GAN with multiple generators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Generators perturb parameters to invoke a collapse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Discriminator learns how to adjust additional parameters to avoid collapse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Box model is the surrogate to start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7" name="Graphic 5">
            <a:extLst>
              <a:ext uri="{FF2B5EF4-FFF2-40B4-BE49-F238E27FC236}">
                <a16:creationId xmlns:a16="http://schemas.microsoft.com/office/drawing/2014/main" id="{AF6108CF-4CD0-DB4D-860E-9CCDC67F0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8589" y="11241"/>
            <a:ext cx="2813411" cy="1355006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E2B704D-8B63-8743-B8EA-1B759A61BC3F}"/>
              </a:ext>
            </a:extLst>
          </p:cNvPr>
          <p:cNvSpPr/>
          <p:nvPr/>
        </p:nvSpPr>
        <p:spPr>
          <a:xfrm>
            <a:off x="10518613" y="576197"/>
            <a:ext cx="921689" cy="734021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pic>
        <p:nvPicPr>
          <p:cNvPr id="13" name="Picture 2" descr="Architecture of Generative Adversarial Networks (GANs)">
            <a:extLst>
              <a:ext uri="{FF2B5EF4-FFF2-40B4-BE49-F238E27FC236}">
                <a16:creationId xmlns:a16="http://schemas.microsoft.com/office/drawing/2014/main" id="{3ACA7A01-B00D-DD4E-8F57-AD6D2373F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7" b="28626"/>
          <a:stretch/>
        </p:blipFill>
        <p:spPr bwMode="auto">
          <a:xfrm>
            <a:off x="6704240" y="5548046"/>
            <a:ext cx="4081054" cy="6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41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166D10-C664-9D47-A471-92A52D9D2C41}"/>
              </a:ext>
            </a:extLst>
          </p:cNvPr>
          <p:cNvSpPr txBox="1">
            <a:spLocks/>
          </p:cNvSpPr>
          <p:nvPr/>
        </p:nvSpPr>
        <p:spPr>
          <a:xfrm>
            <a:off x="1071055" y="1606062"/>
            <a:ext cx="10487802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Early experimentation involved learning more about the adversarial setup with multiple generators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Built a GAN using MAD-GAN architecture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Our early experiment of a 1-D non-parametric density estimation using MAD-GAN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Multi-Generator GAN Simulation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36795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389305-48E2-2C4B-84FB-103645E77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71" y="3083000"/>
            <a:ext cx="7915134" cy="262400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8E1EECFF-40A0-1249-B37F-193597B05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732" y="5737779"/>
            <a:ext cx="99721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5-component 1-D Gaussian Mixture Model (GMM) (left) and overlay of a Sample of Generator Outputs (4) (left) after 50,000 updates 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FF7777C-F0BC-B04A-8083-5E7E67436382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11" name="Graphic 5">
            <a:extLst>
              <a:ext uri="{FF2B5EF4-FFF2-40B4-BE49-F238E27FC236}">
                <a16:creationId xmlns:a16="http://schemas.microsoft.com/office/drawing/2014/main" id="{62BCAA8A-E3CA-6A4C-914F-512B18D20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8589" y="11241"/>
            <a:ext cx="2813411" cy="135500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1DA41B-B53F-9848-826D-CE790B4D5B29}"/>
              </a:ext>
            </a:extLst>
          </p:cNvPr>
          <p:cNvSpPr/>
          <p:nvPr/>
        </p:nvSpPr>
        <p:spPr>
          <a:xfrm>
            <a:off x="10518613" y="576197"/>
            <a:ext cx="921689" cy="734021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4178009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166D10-C664-9D47-A471-92A52D9D2C41}"/>
              </a:ext>
            </a:extLst>
          </p:cNvPr>
          <p:cNvSpPr txBox="1">
            <a:spLocks/>
          </p:cNvSpPr>
          <p:nvPr/>
        </p:nvSpPr>
        <p:spPr>
          <a:xfrm>
            <a:off x="1054912" y="1588959"/>
            <a:ext cx="10900694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GAN architecture using a 2-D system of ODEs (dx_0/dt, dx_1/dt)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Two “clusters” of solutions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Sample initial conditions and parameters from each cluster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Trained GAN using two generators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Multi-Generator GAN Simulation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36795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E1EECFF-40A0-1249-B37F-193597B05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732" y="5737779"/>
            <a:ext cx="99721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Generator GAN Loss Plot (left) based on 2-D System of ODEs and Generator Output Overlaid on Samples from Numerically Solved Dataset.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FF7777C-F0BC-B04A-8083-5E7E67436382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11" name="Graphic 5">
            <a:extLst>
              <a:ext uri="{FF2B5EF4-FFF2-40B4-BE49-F238E27FC236}">
                <a16:creationId xmlns:a16="http://schemas.microsoft.com/office/drawing/2014/main" id="{62BCAA8A-E3CA-6A4C-914F-512B18D20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378589" y="11241"/>
            <a:ext cx="2813411" cy="135500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1DA41B-B53F-9848-826D-CE790B4D5B29}"/>
              </a:ext>
            </a:extLst>
          </p:cNvPr>
          <p:cNvSpPr/>
          <p:nvPr/>
        </p:nvSpPr>
        <p:spPr>
          <a:xfrm>
            <a:off x="10518613" y="576197"/>
            <a:ext cx="921689" cy="734021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03F20-2D8E-BB4C-8E52-77C8281464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6" b="5074"/>
          <a:stretch/>
        </p:blipFill>
        <p:spPr>
          <a:xfrm>
            <a:off x="6505259" y="2784306"/>
            <a:ext cx="3431536" cy="2936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ADD33D-51BB-4C4A-8C48-6B5B521EFB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8" b="7320"/>
          <a:stretch/>
        </p:blipFill>
        <p:spPr>
          <a:xfrm>
            <a:off x="2265725" y="3212195"/>
            <a:ext cx="2894417" cy="23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2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D8A1-1AF3-FB4D-9888-B06C0352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5" y="4717020"/>
            <a:ext cx="9848589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a proof-of-concept climate neuro-symbolic language for mapping problems, enabling causality, and supporting explainability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A1A36-0B64-B545-8628-9466DDFD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36CC2-1CFD-B346-ACBF-007F0A344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4" t="47071" r="51021" b="2079"/>
          <a:stretch/>
        </p:blipFill>
        <p:spPr>
          <a:xfrm>
            <a:off x="3302854" y="4392586"/>
            <a:ext cx="2450246" cy="1791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C80D3-A551-B44C-A323-D15267B09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84" r="22531"/>
          <a:stretch/>
        </p:blipFill>
        <p:spPr>
          <a:xfrm>
            <a:off x="6562368" y="4425259"/>
            <a:ext cx="2741843" cy="1726525"/>
          </a:xfrm>
          <a:prstGeom prst="rect">
            <a:avLst/>
          </a:prstGeom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6EEC449B-6850-AE43-A0C5-CDBE2B17B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78589" y="11241"/>
            <a:ext cx="2813411" cy="135500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CD3D379-0496-EF41-A146-82A5D7503B20}"/>
              </a:ext>
            </a:extLst>
          </p:cNvPr>
          <p:cNvSpPr/>
          <p:nvPr/>
        </p:nvSpPr>
        <p:spPr>
          <a:xfrm>
            <a:off x="10418405" y="-227"/>
            <a:ext cx="1656685" cy="734021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08199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Neuro-Symbolic Language Exploration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22506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186C7-02B5-CB49-8764-44181084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08" y="1843085"/>
            <a:ext cx="11200692" cy="3660568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1193FC-457C-DD45-AE4F-7049EB19CA94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9" name="Graphic 5">
            <a:extLst>
              <a:ext uri="{FF2B5EF4-FFF2-40B4-BE49-F238E27FC236}">
                <a16:creationId xmlns:a16="http://schemas.microsoft.com/office/drawing/2014/main" id="{C31DC25F-EA0A-EF43-BED0-DBB61542C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8589" y="11241"/>
            <a:ext cx="2813411" cy="135500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E396329-6B82-7442-A7CC-C4F3AF5E61FA}"/>
              </a:ext>
            </a:extLst>
          </p:cNvPr>
          <p:cNvSpPr/>
          <p:nvPr/>
        </p:nvSpPr>
        <p:spPr>
          <a:xfrm>
            <a:off x="10418405" y="-227"/>
            <a:ext cx="1656685" cy="734021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90982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166D10-C664-9D47-A471-92A52D9D2C41}"/>
              </a:ext>
            </a:extLst>
          </p:cNvPr>
          <p:cNvSpPr txBox="1">
            <a:spLocks/>
          </p:cNvSpPr>
          <p:nvPr/>
        </p:nvSpPr>
        <p:spPr>
          <a:xfrm>
            <a:off x="1011837" y="1836130"/>
            <a:ext cx="4430383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Translation of a question symbolically 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Mapping the question to box model parameters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Neuro-Symbolic Language Exploration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08220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643DCF-AEFB-444A-8112-B1DC0B6D5129}"/>
                  </a:ext>
                </a:extLst>
              </p:cNvPr>
              <p:cNvSpPr/>
              <p:nvPr/>
            </p:nvSpPr>
            <p:spPr>
              <a:xfrm>
                <a:off x="5725302" y="1485900"/>
                <a:ext cx="6096000" cy="47271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</a:rPr>
                  <a:t>Does the stability of the overturning depend on the pathways and sensitivities of water mass transformation in the Southern Ocean? </a:t>
                </a:r>
              </a:p>
              <a:p>
                <a:pPr algn="just"/>
                <a:endParaRPr lang="en-US" sz="1400" dirty="0">
                  <a:solidFill>
                    <a:srgbClr val="222222"/>
                  </a:solidFill>
                  <a:latin typeface="Times" pitchFamily="2" charset="0"/>
                  <a:ea typeface="Times New Roman" panose="02020603050405020304" pitchFamily="18" charset="0"/>
                </a:endParaRPr>
              </a:p>
              <a:p>
                <a:pPr algn="just"/>
                <a:endParaRPr lang="en-US" sz="1400" dirty="0">
                  <a:solidFill>
                    <a:srgbClr val="222222"/>
                  </a:solidFill>
                  <a:latin typeface="Times" pitchFamily="2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Water mass transformation in the South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𝑡𝑟𝑎𝑛𝑠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(representing the net transformation of dense water to light water) is a combination of Eddy fluxes and Ekman Fluxes </a:t>
                </a:r>
                <a:endParaRPr lang="en-US" sz="1400" dirty="0">
                  <a:solidFill>
                    <a:srgbClr val="22222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𝑡𝑟𝑎𝑛𝑠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𝑒𝑑𝑑𝑦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𝜌</m:t>
                          </m:r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14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𝐺𝑀</m:t>
                          </m:r>
                        </m:sub>
                      </m:sSub>
                      <m:r>
                        <a:rPr lang="en-US" sz="14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sz="14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𝐷</m:t>
                      </m:r>
                      <m:r>
                        <a:rPr lang="en-US" sz="14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22222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 is a wind stress,</a:t>
                </a:r>
                <a:r>
                  <a:rPr lang="en-US" sz="1400" i="1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 f </a:t>
                </a:r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is the Coriolis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 is the length over which we integrate (outcrop of a critical density surface?).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𝐺𝑀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 is the eddy advection coefficient, D is the Depth of the pycnocline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 is the width of the ACC/length scale over which the pycnocline shallows.  The same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𝑡𝑟𝑎𝑛𝑠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can be achieved with different combinations of parameters even given the same pycnocline depth. In general, for a 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𝑡𝑟𝑎𝑛𝑠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 is changed (which can vary across different models) then this balance is used as:</a:t>
                </a:r>
                <a:endParaRPr lang="en-US" sz="1400" dirty="0">
                  <a:solidFill>
                    <a:srgbClr val="22222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𝜌</m:t>
                          </m:r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14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𝑡𝑟𝑎𝑛𝑠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𝐺𝑀</m:t>
                          </m:r>
                        </m:sub>
                      </m:sSub>
                      <m:r>
                        <a:rPr lang="en-US" sz="14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sz="14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𝐷</m:t>
                      </m:r>
                      <m:r>
                        <a:rPr lang="en-US" sz="14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22222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 </a:t>
                </a:r>
                <a:endParaRPr lang="en-US" sz="1400" dirty="0">
                  <a:solidFill>
                    <a:srgbClr val="22222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en-US" sz="1400" dirty="0">
                    <a:solidFill>
                      <a:srgbClr val="222222"/>
                    </a:solidFill>
                    <a:latin typeface="Times" pitchFamily="2" charset="0"/>
                    <a:ea typeface="Times New Roman" panose="02020603050405020304" pitchFamily="18" charset="0"/>
                  </a:rPr>
                  <a:t>to find a mixing coefficient that will give an identical water mass transformation in the South.   </a:t>
                </a:r>
                <a:endParaRPr lang="en-US" sz="1400" dirty="0">
                  <a:solidFill>
                    <a:srgbClr val="22222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643DCF-AEFB-444A-8112-B1DC0B6D5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302" y="1485900"/>
                <a:ext cx="6096000" cy="4727192"/>
              </a:xfrm>
              <a:prstGeom prst="rect">
                <a:avLst/>
              </a:prstGeom>
              <a:blipFill>
                <a:blip r:embed="rId3"/>
                <a:stretch>
                  <a:fillRect l="-208" t="-268" r="-416" b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E8B21CF-ED5F-1140-8747-7178AF3C6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42" y="3157387"/>
            <a:ext cx="3982897" cy="2225495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AEAE2E3-3769-EA4E-AA59-66AF4285D3F6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10" name="Graphic 5">
            <a:extLst>
              <a:ext uri="{FF2B5EF4-FFF2-40B4-BE49-F238E27FC236}">
                <a16:creationId xmlns:a16="http://schemas.microsoft.com/office/drawing/2014/main" id="{859DC985-F666-2F40-8A94-309404106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78589" y="11241"/>
            <a:ext cx="2813411" cy="135500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B568619-A379-BA48-8262-8EF08340B490}"/>
              </a:ext>
            </a:extLst>
          </p:cNvPr>
          <p:cNvSpPr/>
          <p:nvPr/>
        </p:nvSpPr>
        <p:spPr>
          <a:xfrm>
            <a:off x="10418405" y="-227"/>
            <a:ext cx="1656685" cy="734021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691647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Causal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D92F241-05EE-F348-9007-4883A93C099E}"/>
              </a:ext>
            </a:extLst>
          </p:cNvPr>
          <p:cNvSpPr txBox="1">
            <a:spLocks/>
          </p:cNvSpPr>
          <p:nvPr/>
        </p:nvSpPr>
        <p:spPr>
          <a:xfrm>
            <a:off x="9908220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EF0557-557E-4E05-A15C-E44F5A05222A}" type="datetime3">
              <a:rPr lang="en-US" smtClean="0"/>
              <a:pPr/>
              <a:t>20 April 2022</a:t>
            </a:fld>
            <a:endParaRPr lang="en-US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7D505C96-DE62-AD49-8327-852083484697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24DDF365-14D8-084C-9668-0A5025924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581" y="6198784"/>
            <a:ext cx="109452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Levels of Abstraction from Learned Latent Space of the Generators – More Interesting Outcomes (Weakness/Strength)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28CBF-0D48-3347-BDE8-A53CAFC3E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282" y="1925630"/>
            <a:ext cx="9237436" cy="4122139"/>
          </a:xfrm>
          <a:prstGeom prst="rect">
            <a:avLst/>
          </a:prstGeom>
        </p:spPr>
      </p:pic>
      <p:pic>
        <p:nvPicPr>
          <p:cNvPr id="8" name="Graphic 5">
            <a:extLst>
              <a:ext uri="{FF2B5EF4-FFF2-40B4-BE49-F238E27FC236}">
                <a16:creationId xmlns:a16="http://schemas.microsoft.com/office/drawing/2014/main" id="{60C4A56A-64BC-3343-8D92-98A43A68F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8589" y="11241"/>
            <a:ext cx="2813411" cy="135500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13D8EE-4F31-8543-B01D-FB99EE686D98}"/>
              </a:ext>
            </a:extLst>
          </p:cNvPr>
          <p:cNvSpPr/>
          <p:nvPr/>
        </p:nvSpPr>
        <p:spPr>
          <a:xfrm>
            <a:off x="10418405" y="-227"/>
            <a:ext cx="1656685" cy="734021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099567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Causal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1446AB6D-23B1-574F-86F8-AA0A4E026D04}"/>
              </a:ext>
            </a:extLst>
          </p:cNvPr>
          <p:cNvSpPr txBox="1">
            <a:spLocks/>
          </p:cNvSpPr>
          <p:nvPr/>
        </p:nvSpPr>
        <p:spPr>
          <a:xfrm>
            <a:off x="9908220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EF0557-557E-4E05-A15C-E44F5A05222A}" type="datetime3">
              <a:rPr lang="en-US" smtClean="0"/>
              <a:pPr/>
              <a:t>20 April 2022</a:t>
            </a:fld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FFDB96-A305-EA43-AB11-244C38A2532E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66CEA050-CF46-D444-AB1C-386F8DFE6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834" y="5816549"/>
            <a:ext cx="61364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Problem Of AMOC Collapse from the Four Box Model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5339A2E-6815-AC44-B589-37124C1348B2}"/>
              </a:ext>
            </a:extLst>
          </p:cNvPr>
          <p:cNvSpPr txBox="1">
            <a:spLocks/>
          </p:cNvSpPr>
          <p:nvPr/>
        </p:nvSpPr>
        <p:spPr>
          <a:xfrm>
            <a:off x="952500" y="1632466"/>
            <a:ext cx="5179852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Understand the power of mapping what is learned by generators to what is known a priori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Using box model runs to model initial conditions/parameters configurations that lead to collapse into a hypothetical causal model for analysis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67F65-8D0B-9C40-9478-8CAEA306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24" y="4149108"/>
            <a:ext cx="5477778" cy="1303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94E66-A3BB-6140-998A-13E00AAE6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932" y="2394281"/>
            <a:ext cx="4288568" cy="3344377"/>
          </a:xfrm>
          <a:prstGeom prst="rect">
            <a:avLst/>
          </a:prstGeom>
        </p:spPr>
      </p:pic>
      <p:sp>
        <p:nvSpPr>
          <p:cNvPr id="25" name="Rectangle 5">
            <a:extLst>
              <a:ext uri="{FF2B5EF4-FFF2-40B4-BE49-F238E27FC236}">
                <a16:creationId xmlns:a16="http://schemas.microsoft.com/office/drawing/2014/main" id="{428267C0-F5BE-2842-B060-655C63B1C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914" y="5640740"/>
            <a:ext cx="61364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 of Graphical Structure of a Simulation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5">
            <a:extLst>
              <a:ext uri="{FF2B5EF4-FFF2-40B4-BE49-F238E27FC236}">
                <a16:creationId xmlns:a16="http://schemas.microsoft.com/office/drawing/2014/main" id="{79C1F86A-68A0-E34A-874E-902226D06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78589" y="11241"/>
            <a:ext cx="2813411" cy="135500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40A813C-7143-184A-8B35-1A8D7D7ED3BF}"/>
              </a:ext>
            </a:extLst>
          </p:cNvPr>
          <p:cNvSpPr/>
          <p:nvPr/>
        </p:nvSpPr>
        <p:spPr>
          <a:xfrm>
            <a:off x="10418405" y="-227"/>
            <a:ext cx="1656685" cy="734021"/>
          </a:xfrm>
          <a:prstGeom prst="ellipse">
            <a:avLst/>
          </a:prstGeom>
          <a:solidFill>
            <a:srgbClr val="FFFF00">
              <a:alpha val="331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636537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Approach/Schedule/Milestones/Deliverables (FY22)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28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A54904-3858-484D-BF6B-B71CA1D8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9" y="1513109"/>
            <a:ext cx="11431426" cy="4932156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49C4515-2C90-F842-9B86-C40E2CD0352F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A8A1E97-D287-5547-9ABE-931634FF2CA6}"/>
              </a:ext>
            </a:extLst>
          </p:cNvPr>
          <p:cNvSpPr txBox="1">
            <a:spLocks/>
          </p:cNvSpPr>
          <p:nvPr/>
        </p:nvSpPr>
        <p:spPr>
          <a:xfrm>
            <a:off x="10265416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EF0557-557E-4E05-A15C-E44F5A05222A}" type="datetime3">
              <a:rPr lang="en-US" smtClean="0"/>
              <a:pPr/>
              <a:t>20 April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69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Build a general machinery for learning climate tipping points </a:t>
            </a:r>
          </a:p>
          <a:p>
            <a:pPr marL="465138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 Develop new ideas for architectures related to Generative Adversarial Networks (GANs)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Build a neuro-symbolic language for the AMOC Q&amp;A</a:t>
            </a:r>
          </a:p>
          <a:p>
            <a:pPr marL="465138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 Contribute to the new research emerging in this area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Build AI surrogate models for bifurcation discovery</a:t>
            </a:r>
          </a:p>
          <a:p>
            <a:pPr marL="465138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 Gain insight into model resolution and creating reduced climate models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 new insights into the potential collapse of the AMOC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 new insights into model disagreement of the AMOC</a:t>
            </a:r>
          </a:p>
          <a:p>
            <a:pPr marL="465138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 Model disagreement for a single model and across models - oceanographers cannot answer this question currently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Develop new collaborations in this space</a:t>
            </a:r>
          </a:p>
          <a:p>
            <a:pPr marL="465138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 The ACTM teams are working with other climate tipping points – it would be good to apply our methodology on other problems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7D8B64-C705-42A2-9D88-BF0E62ACDF28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00113A6-8E04-1B4D-88AF-2C3487749437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ED15CE6-509E-2443-A00B-AC3FF13E66F8}"/>
              </a:ext>
            </a:extLst>
          </p:cNvPr>
          <p:cNvSpPr txBox="1">
            <a:spLocks/>
          </p:cNvSpPr>
          <p:nvPr/>
        </p:nvSpPr>
        <p:spPr>
          <a:xfrm>
            <a:off x="10265415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EF0557-557E-4E05-A15C-E44F5A05222A}" type="datetime3">
              <a:rPr lang="en-US" smtClean="0"/>
              <a:pPr/>
              <a:t>20 April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166D10-C664-9D47-A471-92A52D9D2C41}"/>
              </a:ext>
            </a:extLst>
          </p:cNvPr>
          <p:cNvSpPr txBox="1">
            <a:spLocks/>
          </p:cNvSpPr>
          <p:nvPr/>
        </p:nvSpPr>
        <p:spPr>
          <a:xfrm>
            <a:off x="952500" y="1568319"/>
            <a:ext cx="5307623" cy="3280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Boers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(2021)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described the global effects of the instability of the Atlantic Meridional Overturning Circulation (AMOC)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Almost complete loss of stability could have devastating effects on: 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food security, 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rising sea levels, 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arctic related effects and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vulnerable ecosystems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Motivation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2" descr="NASA - NASA Study Finds Atlantic &amp;#39;Conveyor Belt&amp;#39; Not Slowing">
            <a:extLst>
              <a:ext uri="{FF2B5EF4-FFF2-40B4-BE49-F238E27FC236}">
                <a16:creationId xmlns:a16="http://schemas.microsoft.com/office/drawing/2014/main" id="{8EC01E7C-A087-7E4F-A916-9968434C2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777" y="1485450"/>
            <a:ext cx="4513723" cy="225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A97078-ADFA-094D-82FC-8FA5BB4056F0}"/>
              </a:ext>
            </a:extLst>
          </p:cNvPr>
          <p:cNvSpPr/>
          <p:nvPr/>
        </p:nvSpPr>
        <p:spPr>
          <a:xfrm>
            <a:off x="952500" y="4884576"/>
            <a:ext cx="548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Due to the effects (that are known) of a complete instability of the AMOC, there is a strong sense of urgency in both understanding and identifying the AMOC tipping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4F399-B2EE-ED4E-A3DE-192270B42701}"/>
              </a:ext>
            </a:extLst>
          </p:cNvPr>
          <p:cNvSpPr txBox="1"/>
          <p:nvPr/>
        </p:nvSpPr>
        <p:spPr>
          <a:xfrm>
            <a:off x="6725777" y="3742312"/>
            <a:ext cx="1407758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The AMOC (NASA)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0947B-3E37-7647-984E-99FDDDD6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544" y="3873117"/>
            <a:ext cx="3276600" cy="1827763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E7D6994-8ACC-C844-8E60-23A56C5DF803}"/>
              </a:ext>
            </a:extLst>
          </p:cNvPr>
          <p:cNvSpPr>
            <a:spLocks noGrp="1"/>
          </p:cNvSpPr>
          <p:nvPr/>
        </p:nvSpPr>
        <p:spPr>
          <a:xfrm>
            <a:off x="476549" y="773095"/>
            <a:ext cx="7865165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AEF18DF-A41D-2548-9968-E4C03B63EA5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22506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44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7079064" cy="7620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EDD595-A3A6-2547-A5F6-B2F2CF5712FE}"/>
              </a:ext>
            </a:extLst>
          </p:cNvPr>
          <p:cNvSpPr/>
          <p:nvPr/>
        </p:nvSpPr>
        <p:spPr>
          <a:xfrm>
            <a:off x="852098" y="1485900"/>
            <a:ext cx="668416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F497D"/>
                </a:solidFill>
                <a:latin typeface="Calibri" panose="020F0502020204030204" pitchFamily="34" charset="0"/>
              </a:rPr>
              <a:t>In summary, consistent research progress in each area of the proposed hybrid climate system</a:t>
            </a:r>
          </a:p>
          <a:p>
            <a:endParaRPr lang="en-US" sz="2400" dirty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1F497D"/>
                </a:solidFill>
                <a:latin typeface="Calibri" panose="020F0502020204030204" pitchFamily="34" charset="0"/>
              </a:rPr>
              <a:t>With Milestone 3 we will release version 1 of our data generation tools for both the Four Box model and the CMIP Four Box model mapped datasets</a:t>
            </a:r>
          </a:p>
          <a:p>
            <a:endParaRPr lang="en-US" sz="2400" dirty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1F497D"/>
                </a:solidFill>
                <a:latin typeface="Calibri" panose="020F0502020204030204" pitchFamily="34" charset="0"/>
              </a:rPr>
              <a:t>Version 1 of the GAN and version 1 of the surrogate/bifurcation work are on target for Milestone 4</a:t>
            </a:r>
          </a:p>
          <a:p>
            <a:endParaRPr lang="en-US" sz="2400" dirty="0">
              <a:solidFill>
                <a:srgbClr val="1F497D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1F497D"/>
                </a:solidFill>
                <a:latin typeface="Calibri" panose="020F0502020204030204" pitchFamily="34" charset="0"/>
              </a:rPr>
              <a:t>Thank you and we will take questions at this point.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Graphic 5">
            <a:extLst>
              <a:ext uri="{FF2B5EF4-FFF2-40B4-BE49-F238E27FC236}">
                <a16:creationId xmlns:a16="http://schemas.microsoft.com/office/drawing/2014/main" id="{06246F7D-1644-574E-A636-1E603F4D8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80399" y="2363062"/>
            <a:ext cx="3259101" cy="15696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FBEC6B-C9BF-4244-B95C-870F3B7D48D2}"/>
              </a:ext>
            </a:extLst>
          </p:cNvPr>
          <p:cNvSpPr/>
          <p:nvPr/>
        </p:nvSpPr>
        <p:spPr>
          <a:xfrm>
            <a:off x="7980399" y="2306669"/>
            <a:ext cx="868754" cy="679741"/>
          </a:xfrm>
          <a:prstGeom prst="roundRect">
            <a:avLst/>
          </a:prstGeom>
          <a:solidFill>
            <a:srgbClr val="00FF00">
              <a:alpha val="32157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B7546A-D9D8-B44B-A34B-E34712E811D2}"/>
              </a:ext>
            </a:extLst>
          </p:cNvPr>
          <p:cNvSpPr/>
          <p:nvPr/>
        </p:nvSpPr>
        <p:spPr>
          <a:xfrm>
            <a:off x="7980398" y="3423610"/>
            <a:ext cx="1312891" cy="514503"/>
          </a:xfrm>
          <a:prstGeom prst="roundRect">
            <a:avLst/>
          </a:prstGeom>
          <a:solidFill>
            <a:srgbClr val="FFFF00">
              <a:alpha val="32157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10FE78-BF79-8347-8797-AAE41421A2BF}"/>
              </a:ext>
            </a:extLst>
          </p:cNvPr>
          <p:cNvSpPr/>
          <p:nvPr/>
        </p:nvSpPr>
        <p:spPr>
          <a:xfrm>
            <a:off x="9293289" y="2986410"/>
            <a:ext cx="1312891" cy="946313"/>
          </a:xfrm>
          <a:prstGeom prst="roundRect">
            <a:avLst/>
          </a:prstGeom>
          <a:solidFill>
            <a:srgbClr val="FFFF00">
              <a:alpha val="32157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54EE3B-9D52-524A-B0DC-53D77C6DA7F0}"/>
              </a:ext>
            </a:extLst>
          </p:cNvPr>
          <p:cNvSpPr/>
          <p:nvPr/>
        </p:nvSpPr>
        <p:spPr>
          <a:xfrm>
            <a:off x="8849154" y="2334866"/>
            <a:ext cx="2390346" cy="679741"/>
          </a:xfrm>
          <a:prstGeom prst="roundRect">
            <a:avLst/>
          </a:prstGeom>
          <a:solidFill>
            <a:schemeClr val="accent5">
              <a:alpha val="32157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0D124F7-1650-8F48-A5B6-A890D199659C}"/>
              </a:ext>
            </a:extLst>
          </p:cNvPr>
          <p:cNvSpPr/>
          <p:nvPr/>
        </p:nvSpPr>
        <p:spPr>
          <a:xfrm>
            <a:off x="7980398" y="3014607"/>
            <a:ext cx="1312891" cy="409003"/>
          </a:xfrm>
          <a:prstGeom prst="roundRect">
            <a:avLst/>
          </a:prstGeom>
          <a:solidFill>
            <a:srgbClr val="00FF00">
              <a:alpha val="32157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/>
            <a:endParaRPr lang="en-US" sz="2000" dirty="0" err="1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A17B233-7077-CB42-BBC9-9FA190E0408B}"/>
              </a:ext>
            </a:extLst>
          </p:cNvPr>
          <p:cNvSpPr/>
          <p:nvPr/>
        </p:nvSpPr>
        <p:spPr>
          <a:xfrm>
            <a:off x="7980398" y="4031493"/>
            <a:ext cx="3428012" cy="429208"/>
          </a:xfrm>
          <a:prstGeom prst="rightArrow">
            <a:avLst/>
          </a:prstGeom>
          <a:gradFill flip="none" rotWithShape="1">
            <a:gsLst>
              <a:gs pos="0">
                <a:srgbClr val="00FF00">
                  <a:alpha val="79000"/>
                </a:srgbClr>
              </a:gs>
              <a:gs pos="42000">
                <a:srgbClr val="FFFF00">
                  <a:alpha val="58000"/>
                </a:srgbClr>
              </a:gs>
              <a:gs pos="66000">
                <a:srgbClr val="FFFF00"/>
              </a:gs>
              <a:gs pos="100000">
                <a:schemeClr val="accent5"/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47500" lnSpcReduction="20000"/>
          </a:bodyPr>
          <a:lstStyle/>
          <a:p>
            <a:pPr algn="ctr"/>
            <a:endParaRPr lang="en-US" sz="20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59BF9-A172-B645-904D-2C9D78404AB3}"/>
              </a:ext>
            </a:extLst>
          </p:cNvPr>
          <p:cNvSpPr txBox="1"/>
          <p:nvPr/>
        </p:nvSpPr>
        <p:spPr>
          <a:xfrm>
            <a:off x="8414776" y="4349285"/>
            <a:ext cx="2191404" cy="409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Progress  </a:t>
            </a:r>
          </a:p>
        </p:txBody>
      </p:sp>
    </p:spTree>
    <p:extLst>
      <p:ext uri="{BB962C8B-B14F-4D97-AF65-F5344CB8AC3E}">
        <p14:creationId xmlns:p14="http://schemas.microsoft.com/office/powerpoint/2010/main" val="281153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EC7F-81E3-7846-8BD1-227B13AB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1AB1FF-49E7-0847-8E3D-15D37E35F2D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B24A1B-2C63-DE4C-A4D5-12CDADB248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4F39E-A139-5F46-8DCE-9416DC6978BD}"/>
              </a:ext>
            </a:extLst>
          </p:cNvPr>
          <p:cNvSpPr txBox="1"/>
          <p:nvPr/>
        </p:nvSpPr>
        <p:spPr>
          <a:xfrm>
            <a:off x="457200" y="1181100"/>
            <a:ext cx="10951210" cy="64017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/>
              <a:t>1. Boers, </a:t>
            </a:r>
            <a:r>
              <a:rPr lang="en-US" sz="1300" dirty="0" err="1"/>
              <a:t>Niklas</a:t>
            </a:r>
            <a:r>
              <a:rPr lang="en-US" sz="1300" dirty="0"/>
              <a:t>. "Observation-based early-warning signals for a collapse of the Atlantic Meridional Overturning Circulation." Nature Climate Change 11, no. 8 (2021): 680-688.</a:t>
            </a:r>
          </a:p>
          <a:p>
            <a:r>
              <a:rPr lang="en-US" sz="1300" dirty="0"/>
              <a:t>2. </a:t>
            </a:r>
            <a:r>
              <a:rPr lang="en-US" sz="1300" dirty="0" err="1"/>
              <a:t>Gnanadesikan</a:t>
            </a:r>
            <a:r>
              <a:rPr lang="en-US" sz="1300" dirty="0"/>
              <a:t>, A., A simple model for the structure of the oceanic pycnocline, Science., 283:2077-2079, (1999).</a:t>
            </a:r>
          </a:p>
          <a:p>
            <a:r>
              <a:rPr lang="en-US" sz="1300" dirty="0"/>
              <a:t>3. Forget, G., J.-M. </a:t>
            </a:r>
            <a:r>
              <a:rPr lang="en-US" sz="1300" dirty="0" err="1"/>
              <a:t>Campin</a:t>
            </a:r>
            <a:r>
              <a:rPr lang="en-US" sz="1300" dirty="0"/>
              <a:t>, P. </a:t>
            </a:r>
            <a:r>
              <a:rPr lang="en-US" sz="1300" dirty="0" err="1"/>
              <a:t>Heimbach</a:t>
            </a:r>
            <a:r>
              <a:rPr lang="en-US" sz="1300" dirty="0"/>
              <a:t>, C. N. Hill, R. M. Ponte, C. Wunsch, ECCO version 4: An integrated framework for non-linear inverse modeling and global ocean state estimation. </a:t>
            </a:r>
            <a:r>
              <a:rPr lang="en-US" sz="1300" dirty="0" err="1"/>
              <a:t>Geosci</a:t>
            </a:r>
            <a:r>
              <a:rPr lang="en-US" sz="1300" dirty="0"/>
              <a:t>. Model Dev. 8, 3071–3104 (2015)</a:t>
            </a:r>
          </a:p>
          <a:p>
            <a:r>
              <a:rPr lang="en-US" sz="1300" dirty="0"/>
              <a:t>4. </a:t>
            </a:r>
            <a:r>
              <a:rPr lang="en-US" sz="1300" dirty="0" err="1"/>
              <a:t>Gnanadesikan</a:t>
            </a:r>
            <a:r>
              <a:rPr lang="en-US" sz="1300" dirty="0"/>
              <a:t>, A., R. Kelson and M. </a:t>
            </a:r>
            <a:r>
              <a:rPr lang="en-US" sz="1300" dirty="0" err="1"/>
              <a:t>Sten</a:t>
            </a:r>
            <a:r>
              <a:rPr lang="en-US" sz="1300" dirty="0"/>
              <a:t>, Flux correction and overturning stability: Insights from a dynamical box model, J. Climate, 31, 9335-9350, https://</a:t>
            </a:r>
            <a:r>
              <a:rPr lang="en-US" sz="1300" dirty="0" err="1"/>
              <a:t>doi.org</a:t>
            </a:r>
            <a:r>
              <a:rPr lang="en-US" sz="1300" dirty="0"/>
              <a:t>/10.1175/JCLI-D-18-0388.1, (2018).</a:t>
            </a:r>
          </a:p>
          <a:p>
            <a:r>
              <a:rPr lang="en-US" sz="1300" dirty="0"/>
              <a:t>5. </a:t>
            </a:r>
            <a:r>
              <a:rPr lang="en-US" sz="1300" dirty="0" err="1"/>
              <a:t>Kaufhold</a:t>
            </a:r>
            <a:r>
              <a:rPr lang="en-US" sz="1300" dirty="0"/>
              <a:t>, John Patrick, and Jennifer Alexander </a:t>
            </a:r>
            <a:r>
              <a:rPr lang="en-US" sz="1300" dirty="0" err="1"/>
              <a:t>Sleeman</a:t>
            </a:r>
            <a:r>
              <a:rPr lang="en-US" sz="1300" dirty="0"/>
              <a:t>. "Systems and methods for deep model translation generation." U.S. Patent No. 10,504,004. 10 Dec. 2019.</a:t>
            </a:r>
          </a:p>
          <a:p>
            <a:r>
              <a:rPr lang="en-US" sz="1300" dirty="0"/>
              <a:t>6. </a:t>
            </a:r>
            <a:r>
              <a:rPr lang="en-US" sz="1300" dirty="0" err="1"/>
              <a:t>Garcez</a:t>
            </a:r>
            <a:r>
              <a:rPr lang="en-US" sz="1300" dirty="0"/>
              <a:t>, Artur </a:t>
            </a:r>
            <a:r>
              <a:rPr lang="en-US" sz="1300" dirty="0" err="1"/>
              <a:t>d'Avila</a:t>
            </a:r>
            <a:r>
              <a:rPr lang="en-US" sz="1300" dirty="0"/>
              <a:t>, and Luis C. Lamb. "</a:t>
            </a:r>
            <a:r>
              <a:rPr lang="en-US" sz="1300" dirty="0" err="1"/>
              <a:t>Neurosymbolic</a:t>
            </a:r>
            <a:r>
              <a:rPr lang="en-US" sz="1300" dirty="0"/>
              <a:t> AI: the 3rd Wave." </a:t>
            </a:r>
            <a:r>
              <a:rPr lang="en-US" sz="1300" dirty="0" err="1"/>
              <a:t>arXiv</a:t>
            </a:r>
            <a:r>
              <a:rPr lang="en-US" sz="1300" dirty="0"/>
              <a:t> preprint arXiv:2012.05876 (2020).</a:t>
            </a:r>
          </a:p>
          <a:p>
            <a:r>
              <a:rPr lang="en-US" sz="1300" dirty="0"/>
              <a:t>7. </a:t>
            </a:r>
            <a:r>
              <a:rPr lang="en-US" sz="1300" dirty="0" err="1"/>
              <a:t>Stommel</a:t>
            </a:r>
            <a:r>
              <a:rPr lang="en-US" sz="1300" dirty="0"/>
              <a:t>, H. Thermohaline convection with two stable regimes of flow. Tellus 13, 224–230 (1961).</a:t>
            </a:r>
          </a:p>
          <a:p>
            <a:r>
              <a:rPr lang="en-US" sz="1300" dirty="0"/>
              <a:t>8. </a:t>
            </a:r>
            <a:r>
              <a:rPr lang="en-US" sz="1300" dirty="0" err="1"/>
              <a:t>Karniadakis</a:t>
            </a:r>
            <a:r>
              <a:rPr lang="en-US" sz="1300" dirty="0"/>
              <a:t>, George </a:t>
            </a:r>
            <a:r>
              <a:rPr lang="en-US" sz="1300" dirty="0" err="1"/>
              <a:t>Em</a:t>
            </a:r>
            <a:r>
              <a:rPr lang="en-US" sz="1300" dirty="0"/>
              <a:t>, </a:t>
            </a:r>
            <a:r>
              <a:rPr lang="en-US" sz="1300" dirty="0" err="1"/>
              <a:t>Ioannis</a:t>
            </a:r>
            <a:r>
              <a:rPr lang="en-US" sz="1300" dirty="0"/>
              <a:t> G. </a:t>
            </a:r>
            <a:r>
              <a:rPr lang="en-US" sz="1300" dirty="0" err="1"/>
              <a:t>Kevrekidis</a:t>
            </a:r>
            <a:r>
              <a:rPr lang="en-US" sz="1300" dirty="0"/>
              <a:t>, Lu Lu, Paris </a:t>
            </a:r>
            <a:r>
              <a:rPr lang="en-US" sz="1300" dirty="0" err="1"/>
              <a:t>Perdikaris</a:t>
            </a:r>
            <a:r>
              <a:rPr lang="en-US" sz="1300" dirty="0"/>
              <a:t>, </a:t>
            </a:r>
            <a:r>
              <a:rPr lang="en-US" sz="1300" dirty="0" err="1"/>
              <a:t>Sifan</a:t>
            </a:r>
            <a:r>
              <a:rPr lang="en-US" sz="1300" dirty="0"/>
              <a:t> Wang, and Liu Yang. "Physics-informed machine learning." Nature Reviews Physics 3, no. 6 (2021): 422-440.</a:t>
            </a:r>
          </a:p>
          <a:p>
            <a:r>
              <a:rPr lang="en-US" sz="1300" dirty="0"/>
              <a:t>9. </a:t>
            </a:r>
            <a:r>
              <a:rPr lang="en-US" sz="1300" dirty="0" err="1"/>
              <a:t>Sleeman</a:t>
            </a:r>
            <a:r>
              <a:rPr lang="en-US" sz="1300" dirty="0"/>
              <a:t>, Jennifer, Milton </a:t>
            </a:r>
            <a:r>
              <a:rPr lang="en-US" sz="1300" dirty="0" err="1"/>
              <a:t>Halem</a:t>
            </a:r>
            <a:r>
              <a:rPr lang="en-US" sz="1300" dirty="0"/>
              <a:t>, </a:t>
            </a:r>
            <a:r>
              <a:rPr lang="en-US" sz="1300" dirty="0" err="1"/>
              <a:t>Zhifeng</a:t>
            </a:r>
            <a:r>
              <a:rPr lang="en-US" sz="1300" dirty="0"/>
              <a:t> Yang, Vanessa </a:t>
            </a:r>
            <a:r>
              <a:rPr lang="en-US" sz="1300" dirty="0" err="1"/>
              <a:t>Caicedo</a:t>
            </a:r>
            <a:r>
              <a:rPr lang="en-US" sz="1300" dirty="0"/>
              <a:t>, Belay </a:t>
            </a:r>
            <a:r>
              <a:rPr lang="en-US" sz="1300" dirty="0" err="1"/>
              <a:t>Demoz</a:t>
            </a:r>
            <a:r>
              <a:rPr lang="en-US" sz="1300" dirty="0"/>
              <a:t>, and Ruben Delgado. "A Deep Machine Learning Approach for LIDAR Based Boundary Layer Height Detection." In IGARSS 2020-2020 IEEE International Geoscience and Remote Sensing Symposium, pp. 3676-3679. IEEE, 2020.</a:t>
            </a:r>
          </a:p>
          <a:p>
            <a:r>
              <a:rPr lang="en-US" sz="1300" dirty="0"/>
              <a:t>10. Patel, Kinjal, Jennifer </a:t>
            </a:r>
            <a:r>
              <a:rPr lang="en-US" sz="1300" dirty="0" err="1"/>
              <a:t>Sleeman</a:t>
            </a:r>
            <a:r>
              <a:rPr lang="en-US" sz="1300" dirty="0"/>
              <a:t>, and Milton </a:t>
            </a:r>
            <a:r>
              <a:rPr lang="en-US" sz="1300" dirty="0" err="1"/>
              <a:t>Halem</a:t>
            </a:r>
            <a:r>
              <a:rPr lang="en-US" sz="1300" dirty="0"/>
              <a:t>. "Physics-aware deep edge detection network." In Remote Sensing of Clouds and the Atmosphere XXVI, vol. 11859, pp. 32-38. SPIE, 2021.</a:t>
            </a:r>
          </a:p>
          <a:p>
            <a:r>
              <a:rPr lang="en-US" sz="1300" dirty="0"/>
              <a:t>11.Brulé, Joshua. "A causation coefficient and taxonomy of correlation/causation relationships." </a:t>
            </a:r>
            <a:r>
              <a:rPr lang="en-US" sz="1300" dirty="0" err="1"/>
              <a:t>arXiv</a:t>
            </a:r>
            <a:r>
              <a:rPr lang="en-US" sz="1300" dirty="0"/>
              <a:t> preprint arXiv:1708.05069 (2017).</a:t>
            </a:r>
          </a:p>
          <a:p>
            <a:r>
              <a:rPr lang="en-US" sz="1300" dirty="0"/>
              <a:t>12. Rasp, Stephan, Michael S. Pritchard, and Pierre </a:t>
            </a:r>
            <a:r>
              <a:rPr lang="en-US" sz="1300" dirty="0" err="1"/>
              <a:t>Gentine</a:t>
            </a:r>
            <a:r>
              <a:rPr lang="en-US" sz="1300" dirty="0"/>
              <a:t>. "Deep learning to represent </a:t>
            </a:r>
            <a:r>
              <a:rPr lang="en-US" sz="1300" dirty="0" err="1"/>
              <a:t>subgrid</a:t>
            </a:r>
            <a:r>
              <a:rPr lang="en-US" sz="1300" dirty="0"/>
              <a:t> processes in climate models." Proceedings of the National Academy of Sciences 115, no. 39 (2018): 9684-9689.</a:t>
            </a:r>
          </a:p>
          <a:p>
            <a:r>
              <a:rPr lang="en-US" sz="1300" dirty="0"/>
              <a:t>13. Bolton, Thomas, and Laure Zanna. "Applications of deep learning to ocean data inference and </a:t>
            </a:r>
            <a:r>
              <a:rPr lang="en-US" sz="1300" dirty="0" err="1"/>
              <a:t>subgrid</a:t>
            </a:r>
            <a:r>
              <a:rPr lang="en-US" sz="1300" dirty="0"/>
              <a:t> parameterization." Journal of Advances in Modeling Earth Systems 11, no. 1 (2019): 376-399.</a:t>
            </a:r>
          </a:p>
          <a:p>
            <a:r>
              <a:rPr lang="en-US" sz="1300" dirty="0"/>
              <a:t>14. </a:t>
            </a:r>
            <a:r>
              <a:rPr lang="en-US" sz="1300" dirty="0" err="1"/>
              <a:t>Kurth</a:t>
            </a:r>
            <a:r>
              <a:rPr lang="en-US" sz="1300" dirty="0"/>
              <a:t>, Thorsten, Sean </a:t>
            </a:r>
            <a:r>
              <a:rPr lang="en-US" sz="1300" dirty="0" err="1"/>
              <a:t>Treichler</a:t>
            </a:r>
            <a:r>
              <a:rPr lang="en-US" sz="1300" dirty="0"/>
              <a:t>, Joshua Romero, Mayur </a:t>
            </a:r>
            <a:r>
              <a:rPr lang="en-US" sz="1300" dirty="0" err="1"/>
              <a:t>Mudigonda</a:t>
            </a:r>
            <a:r>
              <a:rPr lang="en-US" sz="1300" dirty="0"/>
              <a:t>, Nathan </a:t>
            </a:r>
            <a:r>
              <a:rPr lang="en-US" sz="1300" dirty="0" err="1"/>
              <a:t>Luehr</a:t>
            </a:r>
            <a:r>
              <a:rPr lang="en-US" sz="1300" dirty="0"/>
              <a:t>, Everett Phillips, Ankur Mahesh et al. "</a:t>
            </a:r>
            <a:r>
              <a:rPr lang="en-US" sz="1300" dirty="0" err="1"/>
              <a:t>Exascale</a:t>
            </a:r>
            <a:r>
              <a:rPr lang="en-US" sz="1300" dirty="0"/>
              <a:t> deep learning for climate analytics." In SC18: International Conference for High Performance Computing, Networking, Storage and Analysis, pp. 649-660. IEEE, 2018.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7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EC7F-81E3-7846-8BD1-227B13AB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Citations cont.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1AB1FF-49E7-0847-8E3D-15D37E35F2D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B24A1B-2C63-DE4C-A4D5-12CDADB248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4F39E-A139-5F46-8DCE-9416DC6978BD}"/>
              </a:ext>
            </a:extLst>
          </p:cNvPr>
          <p:cNvSpPr txBox="1"/>
          <p:nvPr/>
        </p:nvSpPr>
        <p:spPr>
          <a:xfrm>
            <a:off x="457200" y="1181100"/>
            <a:ext cx="10951210" cy="64017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/>
              <a:t>15. Weber, Theodore, Austin </a:t>
            </a:r>
            <a:r>
              <a:rPr lang="en-US" sz="1300" dirty="0" err="1"/>
              <a:t>Corotan</a:t>
            </a:r>
            <a:r>
              <a:rPr lang="en-US" sz="1300" dirty="0"/>
              <a:t>, Brian Hutchinson, Ben Kravitz, and Robert Link. "Deep learning for creating surrogate models of precipitation in Earth system models." Atmospheric Chemistry and Physics 20, no. 4 (2020): 2303-2317.</a:t>
            </a:r>
          </a:p>
          <a:p>
            <a:r>
              <a:rPr lang="en-US" sz="1300" dirty="0"/>
              <a:t>16. Matsubara, Takashi, Ai Ishikawa, and </a:t>
            </a:r>
            <a:r>
              <a:rPr lang="en-US" sz="1300" dirty="0" err="1"/>
              <a:t>Takaharu</a:t>
            </a:r>
            <a:r>
              <a:rPr lang="en-US" sz="1300" dirty="0"/>
              <a:t> </a:t>
            </a:r>
            <a:r>
              <a:rPr lang="en-US" sz="1300" dirty="0" err="1"/>
              <a:t>Yaguchi</a:t>
            </a:r>
            <a:r>
              <a:rPr lang="en-US" sz="1300" dirty="0"/>
              <a:t>. "Deep energy-based modeling of discrete-time physics." </a:t>
            </a:r>
            <a:r>
              <a:rPr lang="en-US" sz="1300" dirty="0" err="1"/>
              <a:t>arXiv</a:t>
            </a:r>
            <a:r>
              <a:rPr lang="en-US" sz="1300" dirty="0"/>
              <a:t> preprint arXiv:1905.08604 (2019). </a:t>
            </a:r>
          </a:p>
          <a:p>
            <a:r>
              <a:rPr lang="en-US" sz="1300" dirty="0"/>
              <a:t>17. </a:t>
            </a:r>
            <a:r>
              <a:rPr lang="en-US" sz="1300" dirty="0" err="1"/>
              <a:t>Kleinen</a:t>
            </a:r>
            <a:r>
              <a:rPr lang="en-US" sz="1300" dirty="0"/>
              <a:t>, T., Held, H. &amp; </a:t>
            </a:r>
            <a:r>
              <a:rPr lang="en-US" sz="1300" dirty="0" err="1"/>
              <a:t>Petschel</a:t>
            </a:r>
            <a:r>
              <a:rPr lang="en-US" sz="1300" dirty="0"/>
              <a:t>-Held, G. The potential role of spectral properties in detecting thresholds in the Earth system: application to the thermohaline circulation. Ocean </a:t>
            </a:r>
            <a:r>
              <a:rPr lang="en-US" sz="1300" dirty="0" err="1"/>
              <a:t>Dyn</a:t>
            </a:r>
            <a:r>
              <a:rPr lang="en-US" sz="1300" dirty="0"/>
              <a:t>. 53, 53–63 (2003). </a:t>
            </a:r>
          </a:p>
          <a:p>
            <a:r>
              <a:rPr lang="en-US" sz="1300" dirty="0"/>
              <a:t>18. </a:t>
            </a:r>
            <a:r>
              <a:rPr lang="en-US" sz="1300" dirty="0" err="1"/>
              <a:t>Kocaoglu</a:t>
            </a:r>
            <a:r>
              <a:rPr lang="en-US" sz="1300" dirty="0"/>
              <a:t>, Murat, Christopher Snyder, Alexandros G. </a:t>
            </a:r>
            <a:r>
              <a:rPr lang="en-US" sz="1300" dirty="0" err="1"/>
              <a:t>Dimakis</a:t>
            </a:r>
            <a:r>
              <a:rPr lang="en-US" sz="1300" dirty="0"/>
              <a:t>, and Sriram Vishwanath. "</a:t>
            </a:r>
            <a:r>
              <a:rPr lang="en-US" sz="1300" dirty="0" err="1"/>
              <a:t>Causalgan</a:t>
            </a:r>
            <a:r>
              <a:rPr lang="en-US" sz="1300" dirty="0"/>
              <a:t>: Learning causal implicit generative models with adversarial training." </a:t>
            </a:r>
            <a:r>
              <a:rPr lang="en-US" sz="1300" dirty="0" err="1"/>
              <a:t>arXiv</a:t>
            </a:r>
            <a:r>
              <a:rPr lang="en-US" sz="1300" dirty="0"/>
              <a:t> preprint arXiv:1709.02023 (2017).</a:t>
            </a:r>
          </a:p>
          <a:p>
            <a:r>
              <a:rPr lang="en-US" sz="1300" dirty="0"/>
              <a:t>19. </a:t>
            </a:r>
            <a:r>
              <a:rPr lang="en-US" sz="1300" dirty="0" err="1"/>
              <a:t>Feinman</a:t>
            </a:r>
            <a:r>
              <a:rPr lang="en-US" sz="1300" dirty="0"/>
              <a:t>, Reuben, and Brenden M. Lake. "Learning Task-General Representations with Generative Neuro-Symbolic Modeling." </a:t>
            </a:r>
            <a:r>
              <a:rPr lang="en-US" sz="1300" dirty="0" err="1"/>
              <a:t>arXiv</a:t>
            </a:r>
            <a:r>
              <a:rPr lang="en-US" sz="1300" dirty="0"/>
              <a:t> preprint arXiv:2006.14448 (2020).  </a:t>
            </a:r>
          </a:p>
          <a:p>
            <a:r>
              <a:rPr lang="en-US" sz="1300" dirty="0"/>
              <a:t>20. Yi, </a:t>
            </a:r>
            <a:r>
              <a:rPr lang="en-US" sz="1300" dirty="0" err="1"/>
              <a:t>Kexin</a:t>
            </a:r>
            <a:r>
              <a:rPr lang="en-US" sz="1300" dirty="0"/>
              <a:t>, Chuang Gan, </a:t>
            </a:r>
            <a:r>
              <a:rPr lang="en-US" sz="1300" dirty="0" err="1"/>
              <a:t>Yunzhu</a:t>
            </a:r>
            <a:r>
              <a:rPr lang="en-US" sz="1300" dirty="0"/>
              <a:t> Li, </a:t>
            </a:r>
            <a:r>
              <a:rPr lang="en-US" sz="1300" dirty="0" err="1"/>
              <a:t>Pushmeet</a:t>
            </a:r>
            <a:r>
              <a:rPr lang="en-US" sz="1300" dirty="0"/>
              <a:t> Kohli, </a:t>
            </a:r>
            <a:r>
              <a:rPr lang="en-US" sz="1300" dirty="0" err="1"/>
              <a:t>Jiajun</a:t>
            </a:r>
            <a:r>
              <a:rPr lang="en-US" sz="1300" dirty="0"/>
              <a:t> Wu, Antonio Torralba, and Joshua B. Tenenbaum. "</a:t>
            </a:r>
            <a:r>
              <a:rPr lang="en-US" sz="1300" dirty="0" err="1"/>
              <a:t>Clevrer</a:t>
            </a:r>
            <a:r>
              <a:rPr lang="en-US" sz="1300" dirty="0"/>
              <a:t>: Collision events for video representation and reasoning." </a:t>
            </a:r>
            <a:r>
              <a:rPr lang="en-US" sz="1300" dirty="0" err="1"/>
              <a:t>arXiv</a:t>
            </a:r>
            <a:r>
              <a:rPr lang="en-US" sz="1300" dirty="0"/>
              <a:t> preprint arXiv:1910.01442 (2019).</a:t>
            </a:r>
          </a:p>
          <a:p>
            <a:r>
              <a:rPr lang="en-US" sz="1300" dirty="0"/>
              <a:t>21. </a:t>
            </a:r>
            <a:r>
              <a:rPr lang="en-US" sz="1300" dirty="0" err="1"/>
              <a:t>Nowack</a:t>
            </a:r>
            <a:r>
              <a:rPr lang="en-US" sz="1300" dirty="0"/>
              <a:t>, Peer, Jakob Runge, Veronika Eyring, and Joanna D. Haigh. "Causal networks for climate model evaluation and constrained projections." Nature communications 11, no. 1 (2020): 1-11.</a:t>
            </a:r>
          </a:p>
          <a:p>
            <a:r>
              <a:rPr lang="en-US" sz="1300" dirty="0"/>
              <a:t>22. Andersson, Tom R., J. Scott Hosking, María Pérez-Ortiz, Brooks Paige, Andrew Elliott, Chris Russell, Stephen Law et al. "Seasonal Arctic sea ice forecasting with probabilistic deep learning." Nature communications 12, no. 1 (2021): 1-12.</a:t>
            </a:r>
          </a:p>
          <a:p>
            <a:r>
              <a:rPr lang="en-US" sz="1300" dirty="0"/>
              <a:t>23. </a:t>
            </a:r>
            <a:r>
              <a:rPr lang="en-US" sz="1300" dirty="0" err="1"/>
              <a:t>Storchan</a:t>
            </a:r>
            <a:r>
              <a:rPr lang="en-US" sz="1300" dirty="0"/>
              <a:t>, Victor, </a:t>
            </a:r>
            <a:r>
              <a:rPr lang="en-US" sz="1300" dirty="0" err="1"/>
              <a:t>Svitlana</a:t>
            </a:r>
            <a:r>
              <a:rPr lang="en-US" sz="1300" dirty="0"/>
              <a:t> </a:t>
            </a:r>
            <a:r>
              <a:rPr lang="en-US" sz="1300" dirty="0" err="1"/>
              <a:t>Vyetrenko</a:t>
            </a:r>
            <a:r>
              <a:rPr lang="en-US" sz="1300" dirty="0"/>
              <a:t>, and Tucker Balch. "MAS-GAN: Adversarial Calibration of Multi-Agent Market Simulators." (2020).</a:t>
            </a:r>
          </a:p>
          <a:p>
            <a:r>
              <a:rPr lang="en-US" sz="1300" dirty="0"/>
              <a:t>24. De </a:t>
            </a:r>
            <a:r>
              <a:rPr lang="en-US" sz="1300" dirty="0" err="1"/>
              <a:t>Raedt</a:t>
            </a:r>
            <a:r>
              <a:rPr lang="en-US" sz="1300" dirty="0"/>
              <a:t>, Luc, Robin </a:t>
            </a:r>
            <a:r>
              <a:rPr lang="en-US" sz="1300" dirty="0" err="1"/>
              <a:t>Manhaeve</a:t>
            </a:r>
            <a:r>
              <a:rPr lang="en-US" sz="1300" dirty="0"/>
              <a:t>, </a:t>
            </a:r>
            <a:r>
              <a:rPr lang="en-US" sz="1300" dirty="0" err="1"/>
              <a:t>Sebastijan</a:t>
            </a:r>
            <a:r>
              <a:rPr lang="en-US" sz="1300" dirty="0"/>
              <a:t> </a:t>
            </a:r>
            <a:r>
              <a:rPr lang="en-US" sz="1300" dirty="0" err="1"/>
              <a:t>Dumancic</a:t>
            </a:r>
            <a:r>
              <a:rPr lang="en-US" sz="1300" dirty="0"/>
              <a:t>, Thomas </a:t>
            </a:r>
            <a:r>
              <a:rPr lang="en-US" sz="1300" dirty="0" err="1"/>
              <a:t>Demeester</a:t>
            </a:r>
            <a:r>
              <a:rPr lang="en-US" sz="1300" dirty="0"/>
              <a:t>, and Angelika </a:t>
            </a:r>
            <a:r>
              <a:rPr lang="en-US" sz="1300" dirty="0" err="1"/>
              <a:t>Kimmig</a:t>
            </a:r>
            <a:r>
              <a:rPr lang="en-US" sz="1300" dirty="0"/>
              <a:t>. "Neuro-symbolic=neural+ logical+ probabilistic." In NeSy'19@ IJCAI, the 14th International Workshop on Neural-Symbolic Learning and Reasoning. 2019.</a:t>
            </a:r>
          </a:p>
          <a:p>
            <a:r>
              <a:rPr lang="en-US" sz="1300" dirty="0"/>
              <a:t>25. Eyring, V., Bony, S., </a:t>
            </a:r>
            <a:r>
              <a:rPr lang="en-US" sz="1300" dirty="0" err="1"/>
              <a:t>Meehl</a:t>
            </a:r>
            <a:r>
              <a:rPr lang="en-US" sz="1300" dirty="0"/>
              <a:t>, G. A., Senior, C. A., Stevens, B., Stouffer, R. J., and Taylor, K. E.: Overview of the Coupled Model Intercomparison Project Phase 6 (CMIP6) experimental design and organization, </a:t>
            </a:r>
            <a:r>
              <a:rPr lang="en-US" sz="1300" dirty="0" err="1"/>
              <a:t>Geosci</a:t>
            </a:r>
            <a:r>
              <a:rPr lang="en-US" sz="1300" dirty="0"/>
              <a:t>. Model Dev., 9, 1937-1958, doi:10.5194/gmd-9-1937-2016, 2016.</a:t>
            </a:r>
          </a:p>
          <a:p>
            <a:r>
              <a:rPr lang="en-US" sz="1300" dirty="0"/>
              <a:t>26. </a:t>
            </a:r>
            <a:r>
              <a:rPr lang="en-US" sz="1300" dirty="0" err="1"/>
              <a:t>Swingedouw</a:t>
            </a:r>
            <a:r>
              <a:rPr lang="en-US" sz="1300" dirty="0"/>
              <a:t>, Didier, Chinwe </a:t>
            </a:r>
            <a:r>
              <a:rPr lang="en-US" sz="1300" dirty="0" err="1"/>
              <a:t>Ifejika</a:t>
            </a:r>
            <a:r>
              <a:rPr lang="en-US" sz="1300" dirty="0"/>
              <a:t> Speranza, Annett Bartsch, Gael Durand, Cedric </a:t>
            </a:r>
            <a:r>
              <a:rPr lang="en-US" sz="1300" dirty="0" err="1"/>
              <a:t>Jamet</a:t>
            </a:r>
            <a:r>
              <a:rPr lang="en-US" sz="1300" dirty="0"/>
              <a:t>, Gregory </a:t>
            </a:r>
            <a:r>
              <a:rPr lang="en-US" sz="1300" dirty="0" err="1"/>
              <a:t>Beaugrand</a:t>
            </a:r>
            <a:r>
              <a:rPr lang="en-US" sz="1300" dirty="0"/>
              <a:t>, and Alessandra </a:t>
            </a:r>
            <a:r>
              <a:rPr lang="en-US" sz="1300" dirty="0" err="1"/>
              <a:t>Conversi</a:t>
            </a:r>
            <a:r>
              <a:rPr lang="en-US" sz="1300" dirty="0"/>
              <a:t>. "Early warning from space for a few key tipping points in physical, biological, and social-ecological systems." Surveys in geophysics 41, no. 6 (2020): 1237-1284.</a:t>
            </a:r>
          </a:p>
          <a:p>
            <a:r>
              <a:rPr lang="en-US" sz="1300" dirty="0"/>
              <a:t>27. Reichstein, Markus, </a:t>
            </a:r>
            <a:r>
              <a:rPr lang="en-US" sz="1300" dirty="0" err="1"/>
              <a:t>Gustau</a:t>
            </a:r>
            <a:r>
              <a:rPr lang="en-US" sz="1300" dirty="0"/>
              <a:t> Camps-Valls, Bjorn Stevens, Martin Jung, Joachim </a:t>
            </a:r>
            <a:r>
              <a:rPr lang="en-US" sz="1300" dirty="0" err="1"/>
              <a:t>Denzler</a:t>
            </a:r>
            <a:r>
              <a:rPr lang="en-US" sz="1300" dirty="0"/>
              <a:t>, and Nuno </a:t>
            </a:r>
            <a:r>
              <a:rPr lang="en-US" sz="1300" dirty="0" err="1"/>
              <a:t>Carvalhais</a:t>
            </a:r>
            <a:r>
              <a:rPr lang="en-US" sz="1300" dirty="0"/>
              <a:t>. "Deep learning and process understanding for data-driven Earth system science." Nature 566, no. 7743 (2019): 195-204.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407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EC7F-81E3-7846-8BD1-227B13AB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Citations cont.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1AB1FF-49E7-0847-8E3D-15D37E35F2D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B24A1B-2C63-DE4C-A4D5-12CDADB248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4F39E-A139-5F46-8DCE-9416DC6978BD}"/>
              </a:ext>
            </a:extLst>
          </p:cNvPr>
          <p:cNvSpPr txBox="1"/>
          <p:nvPr/>
        </p:nvSpPr>
        <p:spPr>
          <a:xfrm>
            <a:off x="457200" y="1181100"/>
            <a:ext cx="10951210" cy="33701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/>
              <a:t>28. </a:t>
            </a:r>
            <a:r>
              <a:rPr lang="en-US" sz="1300" dirty="0" err="1"/>
              <a:t>Sleeman</a:t>
            </a:r>
            <a:r>
              <a:rPr lang="en-US" sz="1300" dirty="0"/>
              <a:t>, Jennifer, Ivanka </a:t>
            </a:r>
            <a:r>
              <a:rPr lang="en-US" sz="1300" dirty="0" err="1"/>
              <a:t>Stajner</a:t>
            </a:r>
            <a:r>
              <a:rPr lang="en-US" sz="1300" dirty="0"/>
              <a:t>, Christoph Keller, Milton </a:t>
            </a:r>
            <a:r>
              <a:rPr lang="en-US" sz="1300" dirty="0" err="1"/>
              <a:t>Halem</a:t>
            </a:r>
            <a:r>
              <a:rPr lang="en-US" sz="1300" dirty="0"/>
              <a:t>, Christopher Hamer, Raffaele </a:t>
            </a:r>
            <a:r>
              <a:rPr lang="en-US" sz="1300" dirty="0" err="1"/>
              <a:t>Montuoro</a:t>
            </a:r>
            <a:r>
              <a:rPr lang="en-US" sz="1300" dirty="0"/>
              <a:t>, and Barry Baker. "The Integration of Artificial Intelligence for Improved Operational Air Quality Forecasting." In AGU Fall Meeting 2021. 2021.</a:t>
            </a:r>
          </a:p>
          <a:p>
            <a:r>
              <a:rPr lang="en-US" sz="1300" dirty="0"/>
              <a:t>29. </a:t>
            </a:r>
            <a:r>
              <a:rPr lang="en-US" sz="1300" dirty="0" err="1"/>
              <a:t>Bellomo</a:t>
            </a:r>
            <a:r>
              <a:rPr lang="en-US" sz="1300" dirty="0"/>
              <a:t>, K., </a:t>
            </a:r>
            <a:r>
              <a:rPr lang="en-US" sz="1300" dirty="0" err="1"/>
              <a:t>Angeloni</a:t>
            </a:r>
            <a:r>
              <a:rPr lang="en-US" sz="1300" dirty="0"/>
              <a:t>, M., </a:t>
            </a:r>
            <a:r>
              <a:rPr lang="en-US" sz="1300" dirty="0" err="1"/>
              <a:t>Corti</a:t>
            </a:r>
            <a:r>
              <a:rPr lang="en-US" sz="1300" dirty="0"/>
              <a:t>, S. </a:t>
            </a:r>
            <a:r>
              <a:rPr lang="en-US" sz="1300" i="1" dirty="0"/>
              <a:t>et al.</a:t>
            </a:r>
            <a:r>
              <a:rPr lang="en-US" sz="1300" dirty="0"/>
              <a:t> Future climate change shaped by inter-model differences in Atlantic meridional overturning circulation response. </a:t>
            </a:r>
            <a:r>
              <a:rPr lang="en-US" sz="1300" i="1" dirty="0"/>
              <a:t>Nat </a:t>
            </a:r>
            <a:r>
              <a:rPr lang="en-US" sz="1300" i="1" dirty="0" err="1"/>
              <a:t>Commun</a:t>
            </a:r>
            <a:r>
              <a:rPr lang="en-US" sz="1300" dirty="0"/>
              <a:t> </a:t>
            </a:r>
            <a:r>
              <a:rPr lang="en-US" sz="1300" b="1" dirty="0"/>
              <a:t>12, </a:t>
            </a:r>
            <a:r>
              <a:rPr lang="en-US" sz="1300" dirty="0"/>
              <a:t>3659 (2021). </a:t>
            </a:r>
            <a:r>
              <a:rPr lang="en-US" sz="1300" u="sng" dirty="0">
                <a:hlinkClick r:id="rId3" tooltip="https://doi.org/10.1038/s41467-021-24015-w"/>
              </a:rPr>
              <a:t>https://doi.org/10.1038/s41467-021-24015-w</a:t>
            </a:r>
            <a:endParaRPr lang="en-US" sz="1300" dirty="0"/>
          </a:p>
          <a:p>
            <a:r>
              <a:rPr lang="en-US" sz="1300" dirty="0"/>
              <a:t>30. </a:t>
            </a:r>
            <a:r>
              <a:rPr lang="en-US" sz="1300" dirty="0" err="1"/>
              <a:t>Sgubin</a:t>
            </a:r>
            <a:r>
              <a:rPr lang="en-US" sz="1300" dirty="0"/>
              <a:t>, G., </a:t>
            </a:r>
            <a:r>
              <a:rPr lang="en-US" sz="1300" dirty="0" err="1"/>
              <a:t>Swingedouw</a:t>
            </a:r>
            <a:r>
              <a:rPr lang="en-US" sz="1300" dirty="0"/>
              <a:t>, D., </a:t>
            </a:r>
            <a:r>
              <a:rPr lang="en-US" sz="1300" dirty="0" err="1"/>
              <a:t>Drijfhout</a:t>
            </a:r>
            <a:r>
              <a:rPr lang="en-US" sz="1300" dirty="0"/>
              <a:t>, S. </a:t>
            </a:r>
            <a:r>
              <a:rPr lang="en-US" sz="1300" i="1" dirty="0"/>
              <a:t>et al.</a:t>
            </a:r>
            <a:r>
              <a:rPr lang="en-US" sz="1300" dirty="0"/>
              <a:t> Abrupt cooling over the North Atlantic in modern climate models. </a:t>
            </a:r>
            <a:r>
              <a:rPr lang="en-US" sz="1300" i="1" dirty="0"/>
              <a:t>Nat </a:t>
            </a:r>
            <a:r>
              <a:rPr lang="en-US" sz="1300" i="1" dirty="0" err="1"/>
              <a:t>Commun</a:t>
            </a:r>
            <a:r>
              <a:rPr lang="en-US" sz="1300" dirty="0"/>
              <a:t> </a:t>
            </a:r>
            <a:r>
              <a:rPr lang="en-US" sz="1300" b="1" dirty="0"/>
              <a:t>8, </a:t>
            </a:r>
            <a:r>
              <a:rPr lang="en-US" sz="1300" dirty="0"/>
              <a:t>14375 (2017). </a:t>
            </a:r>
            <a:r>
              <a:rPr lang="en-US" sz="1300" u="sng" dirty="0">
                <a:hlinkClick r:id="rId4" tooltip="https://doi.org/10.1038/ncomms14375"/>
              </a:rPr>
              <a:t>https://doi.org/10.1038/ncomms14375</a:t>
            </a:r>
            <a:endParaRPr lang="en-US" sz="1300" dirty="0"/>
          </a:p>
          <a:p>
            <a:r>
              <a:rPr lang="en-US" sz="1300" dirty="0"/>
              <a:t>31. </a:t>
            </a:r>
            <a:r>
              <a:rPr lang="en-US" sz="1300" dirty="0" err="1"/>
              <a:t>Swingedouw</a:t>
            </a:r>
            <a:r>
              <a:rPr lang="en-US" sz="1300" dirty="0"/>
              <a:t>, D., </a:t>
            </a:r>
            <a:r>
              <a:rPr lang="en-US" sz="1300" dirty="0" err="1"/>
              <a:t>Bily</a:t>
            </a:r>
            <a:r>
              <a:rPr lang="en-US" sz="1300" dirty="0"/>
              <a:t>, A., </a:t>
            </a:r>
            <a:r>
              <a:rPr lang="en-US" sz="1300" dirty="0" err="1"/>
              <a:t>Esquerdo</a:t>
            </a:r>
            <a:r>
              <a:rPr lang="en-US" sz="1300" dirty="0"/>
              <a:t>, C., Borchert, L. F., </a:t>
            </a:r>
            <a:r>
              <a:rPr lang="en-US" sz="1300" dirty="0" err="1"/>
              <a:t>Sgubin</a:t>
            </a:r>
            <a:r>
              <a:rPr lang="en-US" sz="1300" dirty="0"/>
              <a:t>, G., </a:t>
            </a:r>
            <a:r>
              <a:rPr lang="en-US" sz="1300" dirty="0" err="1"/>
              <a:t>Mignot</a:t>
            </a:r>
            <a:r>
              <a:rPr lang="en-US" sz="1300" dirty="0"/>
              <a:t>, J., &amp; </a:t>
            </a:r>
            <a:r>
              <a:rPr lang="en-US" sz="1300" dirty="0" err="1"/>
              <a:t>Menary</a:t>
            </a:r>
            <a:r>
              <a:rPr lang="en-US" sz="1300" dirty="0"/>
              <a:t>, M. (2021). On the risk of abrupt changes in the North Atlantic subpolar gyre in CMIP6 models. </a:t>
            </a:r>
            <a:r>
              <a:rPr lang="en-US" sz="1300" i="1" dirty="0"/>
              <a:t>Annals of the New York Academy of Sciences</a:t>
            </a:r>
            <a:r>
              <a:rPr lang="en-US" sz="1300" dirty="0"/>
              <a:t>, </a:t>
            </a:r>
            <a:r>
              <a:rPr lang="en-US" sz="1300" i="1" dirty="0"/>
              <a:t>1504</a:t>
            </a:r>
            <a:r>
              <a:rPr lang="en-US" sz="1300" dirty="0"/>
              <a:t>(1), 187-201. </a:t>
            </a:r>
            <a:r>
              <a:rPr lang="en-US" sz="1300" b="1" dirty="0">
                <a:hlinkClick r:id="rId5" tooltip="https://doi.org/10.1111/nyas.14659"/>
              </a:rPr>
              <a:t>https://doi.org/10.1111/nyas.14659</a:t>
            </a:r>
            <a:endParaRPr lang="en-US" sz="1300" b="1" dirty="0"/>
          </a:p>
          <a:p>
            <a:r>
              <a:rPr lang="en-US" sz="1300" dirty="0"/>
              <a:t>32. Mao, </a:t>
            </a:r>
            <a:r>
              <a:rPr lang="en-US" sz="1300" dirty="0" err="1"/>
              <a:t>Jiayuan</a:t>
            </a:r>
            <a:r>
              <a:rPr lang="en-US" sz="1300" dirty="0"/>
              <a:t>, Chuang Gan, </a:t>
            </a:r>
            <a:r>
              <a:rPr lang="en-US" sz="1300" dirty="0" err="1"/>
              <a:t>Pushmeet</a:t>
            </a:r>
            <a:r>
              <a:rPr lang="en-US" sz="1300" dirty="0"/>
              <a:t> Kohli, Joshua B. Tenenbaum, and </a:t>
            </a:r>
            <a:r>
              <a:rPr lang="en-US" sz="1300" dirty="0" err="1"/>
              <a:t>Jiajun</a:t>
            </a:r>
            <a:r>
              <a:rPr lang="en-US" sz="1300" dirty="0"/>
              <a:t> Wu. "The neuro-symbolic concept learner: Interpreting scenes, words, and sentences from natural supervision." </a:t>
            </a:r>
            <a:r>
              <a:rPr lang="en-US" sz="1300" i="1" dirty="0" err="1"/>
              <a:t>arXiv</a:t>
            </a:r>
            <a:r>
              <a:rPr lang="en-US" sz="1300" i="1" dirty="0"/>
              <a:t> preprint arXiv:1904.12584</a:t>
            </a:r>
            <a:r>
              <a:rPr lang="en-US" sz="1300" dirty="0"/>
              <a:t> (2019).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3388" y="6113946"/>
            <a:ext cx="1096741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/>
              <a:t>This </a:t>
            </a:r>
            <a:r>
              <a:rPr lang="en-US" sz="1300" dirty="0"/>
              <a:t>material</a:t>
            </a:r>
            <a:r>
              <a:rPr lang="en-US" sz="1300" dirty="0"/>
              <a:t> is based upon work supported by the Defense Advanced Research Projects Agency (DARPA) under Agreement No. HR00112290032</a:t>
            </a:r>
            <a:r>
              <a:rPr lang="en-US" sz="1300" dirty="0" smtClean="0"/>
              <a:t>.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8252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464185" cy="762000"/>
          </a:xfrm>
        </p:spPr>
        <p:txBody>
          <a:bodyPr>
            <a:normAutofit/>
          </a:bodyPr>
          <a:lstStyle/>
          <a:p>
            <a:r>
              <a:rPr lang="en-US" sz="2800" dirty="0"/>
              <a:t>AMOC Climate Modeling Challenges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22506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BE995-E843-F846-B9BD-FFE0AFE47AFA}"/>
              </a:ext>
            </a:extLst>
          </p:cNvPr>
          <p:cNvSpPr/>
          <p:nvPr/>
        </p:nvSpPr>
        <p:spPr>
          <a:xfrm>
            <a:off x="952500" y="1557015"/>
            <a:ext cx="64879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Ocean data is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records limited mainly to ship tracks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biases data to Northern hemisphere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Satellites and autonomous floats increase available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limited to the surface for satellites and to a sparse array of locations with drifters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Limitations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Asking questions of the model prohibitive</a:t>
            </a:r>
          </a:p>
          <a:p>
            <a:pPr lvl="1"/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disagreement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parameters sets within a system</a:t>
            </a:r>
          </a:p>
          <a:p>
            <a:pPr lvl="1"/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D110AD7-2A36-5548-86E2-D440EA639FCF}"/>
              </a:ext>
            </a:extLst>
          </p:cNvPr>
          <p:cNvSpPr>
            <a:spLocks noGrp="1"/>
          </p:cNvSpPr>
          <p:nvPr/>
        </p:nvSpPr>
        <p:spPr>
          <a:xfrm>
            <a:off x="457200" y="795015"/>
            <a:ext cx="10038376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9" name="Picture 8" descr="Figure 3">
            <a:extLst>
              <a:ext uri="{FF2B5EF4-FFF2-40B4-BE49-F238E27FC236}">
                <a16:creationId xmlns:a16="http://schemas.microsoft.com/office/drawing/2014/main" id="{A232B2DA-ABAD-434E-A1C0-6549FDF68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52" y="1744876"/>
            <a:ext cx="459105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4BDAFA-6576-4345-AB38-23791D9CD833}"/>
              </a:ext>
            </a:extLst>
          </p:cNvPr>
          <p:cNvSpPr/>
          <p:nvPr/>
        </p:nvSpPr>
        <p:spPr>
          <a:xfrm>
            <a:off x="7578247" y="4762396"/>
            <a:ext cx="4747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Example of General Circulation Model (GCM) outcomes that expose disagreement among models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530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PACMANs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22506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FB6574E-CAF6-344E-91AD-88F9588A9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711" y="1892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1" name="Graphic 5">
            <a:extLst>
              <a:ext uri="{FF2B5EF4-FFF2-40B4-BE49-F238E27FC236}">
                <a16:creationId xmlns:a16="http://schemas.microsoft.com/office/drawing/2014/main" id="{F13F3D13-DF46-8A44-97F1-A103A3A5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800" y="1365934"/>
            <a:ext cx="10058399" cy="4844366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174C7E64-97A1-194A-B449-E7E0AC887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799" y="6145541"/>
            <a:ext cx="100583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Physics-informed AI Climate Model Agent Neuro-symbolic Simulator (PACMANS) for Tipping Point Discovery Framework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A83E297-59F2-E148-AC29-4F55888D008A}"/>
              </a:ext>
            </a:extLst>
          </p:cNvPr>
          <p:cNvSpPr>
            <a:spLocks noGrp="1"/>
          </p:cNvSpPr>
          <p:nvPr/>
        </p:nvSpPr>
        <p:spPr>
          <a:xfrm>
            <a:off x="457200" y="757324"/>
            <a:ext cx="10667998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</p:spTree>
    <p:extLst>
      <p:ext uri="{BB962C8B-B14F-4D97-AF65-F5344CB8AC3E}">
        <p14:creationId xmlns:p14="http://schemas.microsoft.com/office/powerpoint/2010/main" val="178312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PACMANs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22508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FB6574E-CAF6-344E-91AD-88F9588A9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711" y="1892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1" name="Graphic 5">
            <a:extLst>
              <a:ext uri="{FF2B5EF4-FFF2-40B4-BE49-F238E27FC236}">
                <a16:creationId xmlns:a16="http://schemas.microsoft.com/office/drawing/2014/main" id="{F13F3D13-DF46-8A44-97F1-A103A3A5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50011" y="1365934"/>
            <a:ext cx="10058399" cy="4844366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174C7E64-97A1-194A-B449-E7E0AC887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799" y="6145541"/>
            <a:ext cx="100583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Physics-informed AI Climate Model Agent Neuro-symbolic Simulator (PACMANS) for Tipping Point Discovery Framework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A83E297-59F2-E148-AC29-4F55888D008A}"/>
              </a:ext>
            </a:extLst>
          </p:cNvPr>
          <p:cNvSpPr>
            <a:spLocks noGrp="1"/>
          </p:cNvSpPr>
          <p:nvPr/>
        </p:nvSpPr>
        <p:spPr>
          <a:xfrm>
            <a:off x="457200" y="757324"/>
            <a:ext cx="10667998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F283DF-22EA-0940-A1FC-ED20CD549036}"/>
              </a:ext>
            </a:extLst>
          </p:cNvPr>
          <p:cNvSpPr/>
          <p:nvPr/>
        </p:nvSpPr>
        <p:spPr>
          <a:xfrm>
            <a:off x="5266940" y="1228596"/>
            <a:ext cx="6309364" cy="49817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574835-A106-3043-8391-2689C9854632}"/>
              </a:ext>
            </a:extLst>
          </p:cNvPr>
          <p:cNvSpPr/>
          <p:nvPr/>
        </p:nvSpPr>
        <p:spPr>
          <a:xfrm>
            <a:off x="1350012" y="3294579"/>
            <a:ext cx="3916930" cy="146846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E2138C2-5359-CA44-9BF8-02FEF14F6DDA}"/>
              </a:ext>
            </a:extLst>
          </p:cNvPr>
          <p:cNvSpPr/>
          <p:nvPr/>
        </p:nvSpPr>
        <p:spPr>
          <a:xfrm>
            <a:off x="1182118" y="4677078"/>
            <a:ext cx="4084822" cy="143077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8668D5-2083-3E49-AE41-5A35897677DC}"/>
              </a:ext>
            </a:extLst>
          </p:cNvPr>
          <p:cNvSpPr/>
          <p:nvPr/>
        </p:nvSpPr>
        <p:spPr>
          <a:xfrm>
            <a:off x="1182117" y="1404058"/>
            <a:ext cx="4084823" cy="189052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5164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PACMANs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22506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FB6574E-CAF6-344E-91AD-88F9588A9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711" y="1892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1" name="Graphic 5">
            <a:extLst>
              <a:ext uri="{FF2B5EF4-FFF2-40B4-BE49-F238E27FC236}">
                <a16:creationId xmlns:a16="http://schemas.microsoft.com/office/drawing/2014/main" id="{F13F3D13-DF46-8A44-97F1-A103A3A5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52500" y="1365934"/>
            <a:ext cx="10058399" cy="4844366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174C7E64-97A1-194A-B449-E7E0AC887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799" y="6145541"/>
            <a:ext cx="100583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Physics-informed AI Climate Model Agent Neuro-symbolic Simulator (PACMANS) for Tipping Point Discovery Framework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A83E297-59F2-E148-AC29-4F55888D008A}"/>
              </a:ext>
            </a:extLst>
          </p:cNvPr>
          <p:cNvSpPr>
            <a:spLocks noGrp="1"/>
          </p:cNvSpPr>
          <p:nvPr/>
        </p:nvSpPr>
        <p:spPr>
          <a:xfrm>
            <a:off x="457200" y="757324"/>
            <a:ext cx="10667998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</p:spTree>
    <p:extLst>
      <p:ext uri="{BB962C8B-B14F-4D97-AF65-F5344CB8AC3E}">
        <p14:creationId xmlns:p14="http://schemas.microsoft.com/office/powerpoint/2010/main" val="79458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166D10-C664-9D47-A471-92A52D9D2C41}"/>
              </a:ext>
            </a:extLst>
          </p:cNvPr>
          <p:cNvSpPr txBox="1">
            <a:spLocks/>
          </p:cNvSpPr>
          <p:nvPr/>
        </p:nvSpPr>
        <p:spPr>
          <a:xfrm>
            <a:off x="952500" y="1811229"/>
            <a:ext cx="7477124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Build a new climate tipping point dataset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for AI exploration</a:t>
            </a:r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Extend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Kevrekidis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’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work that enables tipping point discovery for coarse surrogate models using bifurcation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and use it for neural unsupervised exploration</a:t>
            </a:r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Build a general machinery for tipping point discovery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based on a novel adversarial game approach</a:t>
            </a:r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22508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CA1509-B803-4B49-8992-FED45DC02CBB}"/>
              </a:ext>
            </a:extLst>
          </p:cNvPr>
          <p:cNvSpPr>
            <a:spLocks noGrp="1"/>
          </p:cNvSpPr>
          <p:nvPr/>
        </p:nvSpPr>
        <p:spPr>
          <a:xfrm>
            <a:off x="457200" y="754373"/>
            <a:ext cx="7870371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092B4-D30F-B949-A202-EC2A46DC37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39" y="1327070"/>
            <a:ext cx="1712141" cy="1284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9BCC49-2DD0-2A4D-B434-E6C5880AD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639" y="2800257"/>
            <a:ext cx="1712141" cy="128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4AE37C-9D92-904B-9AD4-6A01D4A84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639" y="4532022"/>
            <a:ext cx="1712141" cy="9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5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166D10-C664-9D47-A471-92A52D9D2C41}"/>
              </a:ext>
            </a:extLst>
          </p:cNvPr>
          <p:cNvSpPr txBox="1">
            <a:spLocks/>
          </p:cNvSpPr>
          <p:nvPr/>
        </p:nvSpPr>
        <p:spPr>
          <a:xfrm>
            <a:off x="952500" y="1736886"/>
            <a:ext cx="7753088" cy="486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Create a proof-of-concept climate neuro-symbolic language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to represent problems that map modeler-specific problems into a symbolic representation that can be reasoned upon</a:t>
            </a:r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Use the neuro-symbolic language and neural exploration to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build causal paths that can be reasoned upon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provide AI explainability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that can be used to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reduce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computations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of large climate model ensembles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that prohibit explorative tipping point studies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Apply this methodology to the AMOC use case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22509" y="6500814"/>
            <a:ext cx="1371600" cy="357186"/>
          </a:xfrm>
        </p:spPr>
        <p:txBody>
          <a:bodyPr/>
          <a:lstStyle/>
          <a:p>
            <a:fld id="{BCEF0557-557E-4E05-A15C-E44F5A05222A}" type="datetime3">
              <a:rPr lang="en-US" smtClean="0"/>
              <a:t>20 April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CA1509-B803-4B49-8992-FED45DC02CBB}"/>
              </a:ext>
            </a:extLst>
          </p:cNvPr>
          <p:cNvSpPr>
            <a:spLocks noGrp="1"/>
          </p:cNvSpPr>
          <p:nvPr/>
        </p:nvSpPr>
        <p:spPr>
          <a:xfrm>
            <a:off x="457200" y="754373"/>
            <a:ext cx="7870371" cy="38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Physics-informed AI Climate Model Agent Neuro-symbolic Simulator (PACMANS) for Tipping Point Discovery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4ABA0A-3DD7-1449-916C-83278CDF7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4" t="47071" r="49601" b="2079"/>
          <a:stretch/>
        </p:blipFill>
        <p:spPr>
          <a:xfrm>
            <a:off x="9398444" y="1523191"/>
            <a:ext cx="1707375" cy="1175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F265DB-5B62-B643-B15C-7CBA1934C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84"/>
          <a:stretch/>
        </p:blipFill>
        <p:spPr>
          <a:xfrm>
            <a:off x="9398444" y="3082345"/>
            <a:ext cx="2422858" cy="1092286"/>
          </a:xfrm>
          <a:prstGeom prst="rect">
            <a:avLst/>
          </a:prstGeom>
        </p:spPr>
      </p:pic>
      <p:pic>
        <p:nvPicPr>
          <p:cNvPr id="13" name="Picture 2" descr="NASA - NASA Study Finds Atlantic &amp;#39;Conveyor Belt&amp;#39; Not Slowing">
            <a:extLst>
              <a:ext uri="{FF2B5EF4-FFF2-40B4-BE49-F238E27FC236}">
                <a16:creationId xmlns:a16="http://schemas.microsoft.com/office/drawing/2014/main" id="{3A4AFBEB-F2E8-544C-9661-1EDFFFCE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688" y="4742855"/>
            <a:ext cx="1979812" cy="98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765237"/>
      </p:ext>
    </p:extLst>
  </p:cSld>
  <p:clrMapOvr>
    <a:masterClrMapping/>
  </p:clrMapOvr>
</p:sld>
</file>

<file path=ppt/theme/theme1.xml><?xml version="1.0" encoding="utf-8"?>
<a:theme xmlns:a="http://schemas.openxmlformats.org/drawingml/2006/main" name="New APL_Whit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C73"/>
      </a:accent1>
      <a:accent2>
        <a:srgbClr val="3E8EDE"/>
      </a:accent2>
      <a:accent3>
        <a:srgbClr val="74AA50"/>
      </a:accent3>
      <a:accent4>
        <a:srgbClr val="D2D755"/>
      </a:accent4>
      <a:accent5>
        <a:srgbClr val="FF9E16"/>
      </a:accent5>
      <a:accent6>
        <a:srgbClr val="E03C30"/>
      </a:accent6>
      <a:hlink>
        <a:srgbClr val="0537FF"/>
      </a:hlink>
      <a:folHlink>
        <a:srgbClr val="953A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noFill/>
        </a:ln>
      </a:spPr>
      <a:bodyPr wrap="square" rtlCol="0">
        <a:spAutoFit/>
      </a:bodyPr>
      <a:lstStyle>
        <a:defPPr>
          <a:defRPr sz="2000" dirty="0" err="1" smtClean="0">
            <a:solidFill>
              <a:schemeClr val="tx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w APL_White" id="{07C70D01-D28D-4BE9-B643-8F85248A1FB7}" vid="{06A77F29-7831-4D93-8E34-B28D8432F1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F89B5EE25F7642B53EEF14B2BD390A" ma:contentTypeVersion="0" ma:contentTypeDescription="Create a new document." ma:contentTypeScope="" ma:versionID="878270bd3c6014a41e791b2dbe4d34e4">
  <xsd:schema xmlns:xsd="http://www.w3.org/2001/XMLSchema" xmlns:xs="http://www.w3.org/2001/XMLSchema" xmlns:p="http://schemas.microsoft.com/office/2006/metadata/properties" xmlns:ns2="5ae5ff04-b00e-47d5-898e-4c6c21d93b3c" targetNamespace="http://schemas.microsoft.com/office/2006/metadata/properties" ma:root="true" ma:fieldsID="a85afe6ae7cff912cb08b20380ef609d" ns2:_="">
    <xsd:import namespace="5ae5ff04-b00e-47d5-898e-4c6c21d93b3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e5ff04-b00e-47d5-898e-4c6c21d93b3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ae5ff04-b00e-47d5-898e-4c6c21d93b3c">SCID32-383-667</_dlc_DocId>
    <_dlc_DocIdUrl xmlns="5ae5ff04-b00e-47d5-898e-4c6c21d93b3c">
      <Url>https://aplworks.jhuapl.edu/sw/ba/red/REDMA/_layouts/15/DocIdRedir.aspx?ID=SCID32-383-667</Url>
      <Description>SCID32-383-667</Description>
    </_dlc_DocIdUrl>
  </documentManagement>
</p:properties>
</file>

<file path=customXml/itemProps1.xml><?xml version="1.0" encoding="utf-8"?>
<ds:datastoreItem xmlns:ds="http://schemas.openxmlformats.org/officeDocument/2006/customXml" ds:itemID="{C2486D04-4C4C-4943-B3E4-9C5420672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e5ff04-b00e-47d5-898e-4c6c21d93b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6517FF-3465-43A5-8CB0-DA18896D8F3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7E0A21E8-752D-4040-AEA4-01698B23FF9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26EA4FC-B526-4F18-A861-0DA7FAE9F3AC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5ae5ff04-b00e-47d5-898e-4c6c21d93b3c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 APL_White</Template>
  <TotalTime>22041</TotalTime>
  <Words>3683</Words>
  <Application>Microsoft Office PowerPoint</Application>
  <PresentationFormat>Widescreen</PresentationFormat>
  <Paragraphs>365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.AppleSystemUIFont</vt:lpstr>
      <vt:lpstr>Arial</vt:lpstr>
      <vt:lpstr>Calibri</vt:lpstr>
      <vt:lpstr>Cambria Math</vt:lpstr>
      <vt:lpstr>Courier New</vt:lpstr>
      <vt:lpstr>Helvetica</vt:lpstr>
      <vt:lpstr>Myriad Pro</vt:lpstr>
      <vt:lpstr>Times</vt:lpstr>
      <vt:lpstr>Times New Roman</vt:lpstr>
      <vt:lpstr>Wingdings</vt:lpstr>
      <vt:lpstr>New APL_White</vt:lpstr>
      <vt:lpstr>The Physics-informed AI Climate Model Agent Neuro-symbolic Simulator (PACMANS) for Tipping Point Discovery Virtual Onsite Visit April 6, 2022</vt:lpstr>
      <vt:lpstr>Project Team</vt:lpstr>
      <vt:lpstr>Motivation</vt:lpstr>
      <vt:lpstr>AMOC Climate Modeling Challenges</vt:lpstr>
      <vt:lpstr>PACMANs</vt:lpstr>
      <vt:lpstr>PACMANs</vt:lpstr>
      <vt:lpstr>PACMANs</vt:lpstr>
      <vt:lpstr>Goals</vt:lpstr>
      <vt:lpstr>Goals</vt:lpstr>
      <vt:lpstr>Build a new climate tipping point dataset </vt:lpstr>
      <vt:lpstr>Surrogate Climate Models</vt:lpstr>
      <vt:lpstr>The Gnanadesikan Four Box Model</vt:lpstr>
      <vt:lpstr>The Gnanadesikan Four Box Model</vt:lpstr>
      <vt:lpstr>Mapping CMIP6 to the Box Model</vt:lpstr>
      <vt:lpstr>Mapping CMIP6 to the Box Model</vt:lpstr>
      <vt:lpstr>Extend Kevrekidis’ work that enables tipping point discovery for coarse surrogate models using bifurcation </vt:lpstr>
      <vt:lpstr>AI Surrogates and Bifurcation – Methodology Plan</vt:lpstr>
      <vt:lpstr>AI Surrogates and Bifurcation – Methodology Plan</vt:lpstr>
      <vt:lpstr>Build a general machinery for tipping point discovery </vt:lpstr>
      <vt:lpstr>PowerPoint Presentation</vt:lpstr>
      <vt:lpstr>Multi-Generator GAN Simulation</vt:lpstr>
      <vt:lpstr>Multi-Generator GAN Simulation</vt:lpstr>
      <vt:lpstr>   Create a proof-of-concept climate neuro-symbolic language for mapping problems, enabling causality, and supporting explainability    </vt:lpstr>
      <vt:lpstr>Neuro-Symbolic Language Exploration</vt:lpstr>
      <vt:lpstr>Neuro-Symbolic Language Exploration</vt:lpstr>
      <vt:lpstr>Causal Model</vt:lpstr>
      <vt:lpstr>Causal Model</vt:lpstr>
      <vt:lpstr>Approach/Schedule/Milestones/Deliverables (FY22)</vt:lpstr>
      <vt:lpstr>Expected Outcomes</vt:lpstr>
      <vt:lpstr>Summary</vt:lpstr>
      <vt:lpstr>Citations</vt:lpstr>
      <vt:lpstr>Citations cont.</vt:lpstr>
      <vt:lpstr>Citations cont.</vt:lpstr>
    </vt:vector>
  </TitlesOfParts>
  <Company>Johns Hopkins University - Applied Physics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 Review  Program Name</dc:title>
  <dc:creator>Will Kraus</dc:creator>
  <cp:lastModifiedBy>Baxley, Shannon Q.</cp:lastModifiedBy>
  <cp:revision>186</cp:revision>
  <dcterms:created xsi:type="dcterms:W3CDTF">2018-02-07T13:06:21Z</dcterms:created>
  <dcterms:modified xsi:type="dcterms:W3CDTF">2022-04-20T14:15:31Z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ca8a9cc1-bb88-46f3-a211-1b18774bf557</vt:lpwstr>
  </property>
  <property fmtid="{D5CDD505-2E9C-101B-9397-08002B2CF9AE}" pid="3" name="ContentTypeId">
    <vt:lpwstr>0x01010086F89B5EE25F7642B53EEF14B2BD390A</vt:lpwstr>
  </property>
</Properties>
</file>